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2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3.xml" ContentType="application/vnd.openxmlformats-officedocument.themeOverr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21"/>
  </p:notesMasterIdLst>
  <p:sldIdLst>
    <p:sldId id="406" r:id="rId2"/>
    <p:sldId id="426" r:id="rId3"/>
    <p:sldId id="379" r:id="rId4"/>
    <p:sldId id="422" r:id="rId5"/>
    <p:sldId id="423" r:id="rId6"/>
    <p:sldId id="438" r:id="rId7"/>
    <p:sldId id="454" r:id="rId8"/>
    <p:sldId id="447" r:id="rId9"/>
    <p:sldId id="427" r:id="rId10"/>
    <p:sldId id="424" r:id="rId11"/>
    <p:sldId id="448" r:id="rId12"/>
    <p:sldId id="449" r:id="rId13"/>
    <p:sldId id="450" r:id="rId14"/>
    <p:sldId id="451" r:id="rId15"/>
    <p:sldId id="452" r:id="rId16"/>
    <p:sldId id="453" r:id="rId17"/>
    <p:sldId id="411" r:id="rId18"/>
    <p:sldId id="455" r:id="rId19"/>
    <p:sldId id="432" r:id="rId20"/>
  </p:sldIdLst>
  <p:sldSz cx="9144000" cy="6858000" type="screen4x3"/>
  <p:notesSz cx="6794500" cy="9906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0" userDrawn="1">
          <p15:clr>
            <a:srgbClr val="A4A3A4"/>
          </p15:clr>
        </p15:guide>
        <p15:guide id="2" pos="214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laudia Hupkau" initials="CH" lastIdx="9" clrIdx="0">
    <p:extLst/>
  </p:cmAuthor>
  <p:cmAuthor id="2" name="RW" initials="R" lastIdx="8" clrIdx="1">
    <p:extLst>
      <p:ext uri="{19B8F6BF-5375-455C-9EA6-DF929625EA0E}">
        <p15:presenceInfo xmlns:p15="http://schemas.microsoft.com/office/powerpoint/2012/main" userId="RW" providerId="None"/>
      </p:ext>
    </p:extLst>
  </p:cmAuthor>
  <p:cmAuthor id="3" name="Chiara Cavaglia" initials="CC" lastIdx="3" clrIdx="2">
    <p:extLst>
      <p:ext uri="{19B8F6BF-5375-455C-9EA6-DF929625EA0E}">
        <p15:presenceInfo xmlns:p15="http://schemas.microsoft.com/office/powerpoint/2012/main" userId="S-1-5-21-1482476501-796845957-682003330-10624" providerId="AD"/>
      </p:ext>
    </p:extLst>
  </p:cmAuthor>
  <p:cmAuthor id="4" name="McNally S  Prof (Economics)" initials="MSP(" lastIdx="5" clrIdx="3">
    <p:extLst>
      <p:ext uri="{19B8F6BF-5375-455C-9EA6-DF929625EA0E}">
        <p15:presenceInfo xmlns:p15="http://schemas.microsoft.com/office/powerpoint/2012/main" userId="S-1-5-21-1844237615-1390067357-682003330-26439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EE2F0"/>
    <a:srgbClr val="4D6FAE"/>
    <a:srgbClr val="80C0D3"/>
    <a:srgbClr val="94CADA"/>
    <a:srgbClr val="98CCDC"/>
    <a:srgbClr val="3333FF"/>
    <a:srgbClr val="416F7C"/>
    <a:srgbClr val="C6DEE7"/>
    <a:srgbClr val="DDEBF1"/>
    <a:srgbClr val="69AE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85" autoAdjust="0"/>
    <p:restoredTop sz="78885" autoAdjust="0"/>
  </p:normalViewPr>
  <p:slideViewPr>
    <p:cSldViewPr>
      <p:cViewPr varScale="1">
        <p:scale>
          <a:sx n="90" d="100"/>
          <a:sy n="90" d="100"/>
        </p:scale>
        <p:origin x="2232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80" d="100"/>
          <a:sy n="80" d="100"/>
        </p:scale>
        <p:origin x="4020" y="102"/>
      </p:cViewPr>
      <p:guideLst>
        <p:guide orient="horz" pos="3120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Relationship Id="rId27" Type="http://schemas.microsoft.com/office/2015/10/relationships/revisionInfo" Target="revisionInfo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normalizeH="0" baseline="0">
                <a:solidFill>
                  <a:schemeClr val="dk1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defRPr>
            </a:pPr>
            <a:r>
              <a:rPr lang="en-GB">
                <a:solidFill>
                  <a:sysClr val="windowText" lastClr="000000"/>
                </a:solidFill>
              </a:rPr>
              <a:t>Males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normalizeH="0" baseline="0">
              <a:solidFill>
                <a:schemeClr val="dk1">
                  <a:lumMod val="50000"/>
                  <a:lumOff val="50000"/>
                </a:schemeClr>
              </a:solidFill>
              <a:latin typeface="+mj-lt"/>
              <a:ea typeface="+mj-ea"/>
              <a:cs typeface="+mj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7.3513879999461823E-2"/>
          <c:y val="0.20199524059474902"/>
          <c:w val="0.51658767089322888"/>
          <c:h val="0.67825499409490542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gradFill>
                <a:gsLst>
                  <a:gs pos="100000">
                    <a:schemeClr val="accent1">
                      <a:shade val="42000"/>
                      <a:lumMod val="60000"/>
                      <a:lumOff val="40000"/>
                    </a:schemeClr>
                  </a:gs>
                  <a:gs pos="0">
                    <a:schemeClr val="accent1">
                      <a:shade val="42000"/>
                    </a:schemeClr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08B-4198-A894-A7D8382D47D0}"/>
              </c:ext>
            </c:extLst>
          </c:dPt>
          <c:dPt>
            <c:idx val="1"/>
            <c:bubble3D val="0"/>
            <c:spPr>
              <a:gradFill>
                <a:gsLst>
                  <a:gs pos="100000">
                    <a:schemeClr val="accent1">
                      <a:shade val="55000"/>
                      <a:lumMod val="60000"/>
                      <a:lumOff val="40000"/>
                    </a:schemeClr>
                  </a:gs>
                  <a:gs pos="0">
                    <a:schemeClr val="accent1">
                      <a:shade val="55000"/>
                    </a:schemeClr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08B-4198-A894-A7D8382D47D0}"/>
              </c:ext>
            </c:extLst>
          </c:dPt>
          <c:dPt>
            <c:idx val="2"/>
            <c:bubble3D val="0"/>
            <c:spPr>
              <a:gradFill>
                <a:gsLst>
                  <a:gs pos="100000">
                    <a:schemeClr val="accent1">
                      <a:shade val="68000"/>
                      <a:lumMod val="60000"/>
                      <a:lumOff val="40000"/>
                    </a:schemeClr>
                  </a:gs>
                  <a:gs pos="0">
                    <a:schemeClr val="accent1">
                      <a:shade val="68000"/>
                    </a:schemeClr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08B-4198-A894-A7D8382D47D0}"/>
              </c:ext>
            </c:extLst>
          </c:dPt>
          <c:dPt>
            <c:idx val="3"/>
            <c:bubble3D val="0"/>
            <c:spPr>
              <a:gradFill>
                <a:gsLst>
                  <a:gs pos="100000">
                    <a:schemeClr val="accent1">
                      <a:shade val="80000"/>
                      <a:lumMod val="60000"/>
                      <a:lumOff val="40000"/>
                    </a:schemeClr>
                  </a:gs>
                  <a:gs pos="0">
                    <a:schemeClr val="accent1">
                      <a:shade val="80000"/>
                    </a:schemeClr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308B-4198-A894-A7D8382D47D0}"/>
              </c:ext>
            </c:extLst>
          </c:dPt>
          <c:dPt>
            <c:idx val="4"/>
            <c:bubble3D val="0"/>
            <c:spPr>
              <a:gradFill>
                <a:gsLst>
                  <a:gs pos="100000">
                    <a:schemeClr val="accent1">
                      <a:shade val="93000"/>
                      <a:lumMod val="60000"/>
                      <a:lumOff val="40000"/>
                    </a:schemeClr>
                  </a:gs>
                  <a:gs pos="0">
                    <a:schemeClr val="accent1">
                      <a:shade val="93000"/>
                    </a:schemeClr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308B-4198-A894-A7D8382D47D0}"/>
              </c:ext>
            </c:extLst>
          </c:dPt>
          <c:dPt>
            <c:idx val="5"/>
            <c:bubble3D val="0"/>
            <c:spPr>
              <a:gradFill>
                <a:gsLst>
                  <a:gs pos="100000">
                    <a:schemeClr val="accent1">
                      <a:tint val="94000"/>
                      <a:lumMod val="60000"/>
                      <a:lumOff val="40000"/>
                    </a:schemeClr>
                  </a:gs>
                  <a:gs pos="0">
                    <a:schemeClr val="accent1">
                      <a:tint val="94000"/>
                    </a:schemeClr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308B-4198-A894-A7D8382D47D0}"/>
              </c:ext>
            </c:extLst>
          </c:dPt>
          <c:dPt>
            <c:idx val="6"/>
            <c:bubble3D val="0"/>
            <c:spPr>
              <a:gradFill>
                <a:gsLst>
                  <a:gs pos="100000">
                    <a:schemeClr val="accent1">
                      <a:tint val="81000"/>
                      <a:lumMod val="60000"/>
                      <a:lumOff val="40000"/>
                    </a:schemeClr>
                  </a:gs>
                  <a:gs pos="0">
                    <a:schemeClr val="accent1">
                      <a:tint val="81000"/>
                    </a:schemeClr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308B-4198-A894-A7D8382D47D0}"/>
              </c:ext>
            </c:extLst>
          </c:dPt>
          <c:dPt>
            <c:idx val="7"/>
            <c:bubble3D val="0"/>
            <c:spPr>
              <a:gradFill>
                <a:gsLst>
                  <a:gs pos="100000">
                    <a:schemeClr val="accent1">
                      <a:tint val="69000"/>
                      <a:lumMod val="60000"/>
                      <a:lumOff val="40000"/>
                    </a:schemeClr>
                  </a:gs>
                  <a:gs pos="0">
                    <a:schemeClr val="accent1">
                      <a:tint val="69000"/>
                    </a:schemeClr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308B-4198-A894-A7D8382D47D0}"/>
              </c:ext>
            </c:extLst>
          </c:dPt>
          <c:dPt>
            <c:idx val="8"/>
            <c:bubble3D val="0"/>
            <c:spPr>
              <a:gradFill>
                <a:gsLst>
                  <a:gs pos="100000">
                    <a:schemeClr val="accent1">
                      <a:tint val="56000"/>
                      <a:lumMod val="60000"/>
                      <a:lumOff val="40000"/>
                    </a:schemeClr>
                  </a:gs>
                  <a:gs pos="0">
                    <a:schemeClr val="accent1">
                      <a:tint val="56000"/>
                    </a:schemeClr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308B-4198-A894-A7D8382D47D0}"/>
              </c:ext>
            </c:extLst>
          </c:dPt>
          <c:dPt>
            <c:idx val="9"/>
            <c:bubble3D val="0"/>
            <c:spPr>
              <a:gradFill>
                <a:gsLst>
                  <a:gs pos="100000">
                    <a:schemeClr val="accent1">
                      <a:tint val="43000"/>
                      <a:lumMod val="60000"/>
                      <a:lumOff val="40000"/>
                    </a:schemeClr>
                  </a:gs>
                  <a:gs pos="0">
                    <a:schemeClr val="accent1">
                      <a:tint val="43000"/>
                    </a:schemeClr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308B-4198-A894-A7D8382D47D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Sheet2!$A$2:$A$11</c:f>
              <c:strCache>
                <c:ptCount val="10"/>
                <c:pt idx="0">
                  <c:v>Engineering</c:v>
                </c:pt>
                <c:pt idx="1">
                  <c:v>Manufacturing Technologies</c:v>
                </c:pt>
                <c:pt idx="2">
                  <c:v>ICT Practitioners</c:v>
                </c:pt>
                <c:pt idx="3">
                  <c:v>Accounting and Finance</c:v>
                </c:pt>
                <c:pt idx="4">
                  <c:v>Foundations for Learning and Life</c:v>
                </c:pt>
                <c:pt idx="5">
                  <c:v>Building and Construction</c:v>
                </c:pt>
                <c:pt idx="6">
                  <c:v>Transportation Operations and Maintenance</c:v>
                </c:pt>
                <c:pt idx="7">
                  <c:v>Administration</c:v>
                </c:pt>
                <c:pt idx="8">
                  <c:v>Sport, Leisure and Recreation</c:v>
                </c:pt>
                <c:pt idx="9">
                  <c:v>Hospitality and Catering</c:v>
                </c:pt>
              </c:strCache>
            </c:strRef>
          </c:cat>
          <c:val>
            <c:numRef>
              <c:f>Sheet2!$B$2:$B$11</c:f>
              <c:numCache>
                <c:formatCode>0.0%</c:formatCode>
                <c:ptCount val="10"/>
                <c:pt idx="0">
                  <c:v>0.31932446360588074</c:v>
                </c:pt>
                <c:pt idx="1">
                  <c:v>1.6002215445041656E-2</c:v>
                </c:pt>
                <c:pt idx="2">
                  <c:v>3.1118493527173996E-2</c:v>
                </c:pt>
                <c:pt idx="3">
                  <c:v>2.7353266254067421E-2</c:v>
                </c:pt>
                <c:pt idx="4">
                  <c:v>2.9844962060451508E-2</c:v>
                </c:pt>
                <c:pt idx="5">
                  <c:v>0.22596898674964905</c:v>
                </c:pt>
                <c:pt idx="6">
                  <c:v>0.21827243268489838</c:v>
                </c:pt>
                <c:pt idx="7">
                  <c:v>3.8261350244283676E-2</c:v>
                </c:pt>
                <c:pt idx="8">
                  <c:v>1.4064230024814606E-2</c:v>
                </c:pt>
                <c:pt idx="9">
                  <c:v>2.6135105639696121E-2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308B-4198-A894-A7D8382D47D0}"/>
            </c:ext>
          </c:extLst>
        </c:ser>
        <c:ser>
          <c:idx val="1"/>
          <c:order val="1"/>
          <c:dPt>
            <c:idx val="0"/>
            <c:bubble3D val="0"/>
            <c:spPr>
              <a:gradFill>
                <a:gsLst>
                  <a:gs pos="100000">
                    <a:schemeClr val="accent1">
                      <a:shade val="42000"/>
                      <a:lumMod val="60000"/>
                      <a:lumOff val="40000"/>
                    </a:schemeClr>
                  </a:gs>
                  <a:gs pos="0">
                    <a:schemeClr val="accent1">
                      <a:shade val="42000"/>
                    </a:schemeClr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6-308B-4198-A894-A7D8382D47D0}"/>
              </c:ext>
            </c:extLst>
          </c:dPt>
          <c:dPt>
            <c:idx val="1"/>
            <c:bubble3D val="0"/>
            <c:spPr>
              <a:gradFill>
                <a:gsLst>
                  <a:gs pos="100000">
                    <a:schemeClr val="accent1">
                      <a:shade val="55000"/>
                      <a:lumMod val="60000"/>
                      <a:lumOff val="40000"/>
                    </a:schemeClr>
                  </a:gs>
                  <a:gs pos="0">
                    <a:schemeClr val="accent1">
                      <a:shade val="55000"/>
                    </a:schemeClr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8-308B-4198-A894-A7D8382D47D0}"/>
              </c:ext>
            </c:extLst>
          </c:dPt>
          <c:dPt>
            <c:idx val="2"/>
            <c:bubble3D val="0"/>
            <c:spPr>
              <a:gradFill>
                <a:gsLst>
                  <a:gs pos="100000">
                    <a:schemeClr val="accent1">
                      <a:shade val="68000"/>
                      <a:lumMod val="60000"/>
                      <a:lumOff val="40000"/>
                    </a:schemeClr>
                  </a:gs>
                  <a:gs pos="0">
                    <a:schemeClr val="accent1">
                      <a:shade val="68000"/>
                    </a:schemeClr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A-308B-4198-A894-A7D8382D47D0}"/>
              </c:ext>
            </c:extLst>
          </c:dPt>
          <c:dPt>
            <c:idx val="3"/>
            <c:bubble3D val="0"/>
            <c:spPr>
              <a:gradFill>
                <a:gsLst>
                  <a:gs pos="100000">
                    <a:schemeClr val="accent1">
                      <a:shade val="80000"/>
                      <a:lumMod val="60000"/>
                      <a:lumOff val="40000"/>
                    </a:schemeClr>
                  </a:gs>
                  <a:gs pos="0">
                    <a:schemeClr val="accent1">
                      <a:shade val="80000"/>
                    </a:schemeClr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C-308B-4198-A894-A7D8382D47D0}"/>
              </c:ext>
            </c:extLst>
          </c:dPt>
          <c:dPt>
            <c:idx val="4"/>
            <c:bubble3D val="0"/>
            <c:spPr>
              <a:gradFill>
                <a:gsLst>
                  <a:gs pos="100000">
                    <a:schemeClr val="accent1">
                      <a:shade val="93000"/>
                      <a:lumMod val="60000"/>
                      <a:lumOff val="40000"/>
                    </a:schemeClr>
                  </a:gs>
                  <a:gs pos="0">
                    <a:schemeClr val="accent1">
                      <a:shade val="93000"/>
                    </a:schemeClr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E-308B-4198-A894-A7D8382D47D0}"/>
              </c:ext>
            </c:extLst>
          </c:dPt>
          <c:dPt>
            <c:idx val="5"/>
            <c:bubble3D val="0"/>
            <c:spPr>
              <a:gradFill>
                <a:gsLst>
                  <a:gs pos="100000">
                    <a:schemeClr val="accent1">
                      <a:tint val="94000"/>
                      <a:lumMod val="60000"/>
                      <a:lumOff val="40000"/>
                    </a:schemeClr>
                  </a:gs>
                  <a:gs pos="0">
                    <a:schemeClr val="accent1">
                      <a:tint val="94000"/>
                    </a:schemeClr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0-308B-4198-A894-A7D8382D47D0}"/>
              </c:ext>
            </c:extLst>
          </c:dPt>
          <c:dPt>
            <c:idx val="6"/>
            <c:bubble3D val="0"/>
            <c:spPr>
              <a:gradFill>
                <a:gsLst>
                  <a:gs pos="100000">
                    <a:schemeClr val="accent1">
                      <a:tint val="81000"/>
                      <a:lumMod val="60000"/>
                      <a:lumOff val="40000"/>
                    </a:schemeClr>
                  </a:gs>
                  <a:gs pos="0">
                    <a:schemeClr val="accent1">
                      <a:tint val="81000"/>
                    </a:schemeClr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2-308B-4198-A894-A7D8382D47D0}"/>
              </c:ext>
            </c:extLst>
          </c:dPt>
          <c:dPt>
            <c:idx val="7"/>
            <c:bubble3D val="0"/>
            <c:spPr>
              <a:gradFill>
                <a:gsLst>
                  <a:gs pos="100000">
                    <a:schemeClr val="accent1">
                      <a:tint val="69000"/>
                      <a:lumMod val="60000"/>
                      <a:lumOff val="40000"/>
                    </a:schemeClr>
                  </a:gs>
                  <a:gs pos="0">
                    <a:schemeClr val="accent1">
                      <a:tint val="69000"/>
                    </a:schemeClr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4-308B-4198-A894-A7D8382D47D0}"/>
              </c:ext>
            </c:extLst>
          </c:dPt>
          <c:dPt>
            <c:idx val="8"/>
            <c:bubble3D val="0"/>
            <c:spPr>
              <a:gradFill>
                <a:gsLst>
                  <a:gs pos="100000">
                    <a:schemeClr val="accent1">
                      <a:tint val="56000"/>
                      <a:lumMod val="60000"/>
                      <a:lumOff val="40000"/>
                    </a:schemeClr>
                  </a:gs>
                  <a:gs pos="0">
                    <a:schemeClr val="accent1">
                      <a:tint val="56000"/>
                    </a:schemeClr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6-308B-4198-A894-A7D8382D47D0}"/>
              </c:ext>
            </c:extLst>
          </c:dPt>
          <c:dPt>
            <c:idx val="9"/>
            <c:bubble3D val="0"/>
            <c:spPr>
              <a:gradFill>
                <a:gsLst>
                  <a:gs pos="100000">
                    <a:schemeClr val="accent1">
                      <a:tint val="43000"/>
                      <a:lumMod val="60000"/>
                      <a:lumOff val="40000"/>
                    </a:schemeClr>
                  </a:gs>
                  <a:gs pos="0">
                    <a:schemeClr val="accent1">
                      <a:tint val="43000"/>
                    </a:schemeClr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8-308B-4198-A894-A7D8382D47D0}"/>
              </c:ext>
            </c:extLst>
          </c:dPt>
          <c:cat>
            <c:strRef>
              <c:f>Sheet2!$A$2:$A$11</c:f>
              <c:strCache>
                <c:ptCount val="10"/>
                <c:pt idx="0">
                  <c:v>Engineering</c:v>
                </c:pt>
                <c:pt idx="1">
                  <c:v>Manufacturing Technologies</c:v>
                </c:pt>
                <c:pt idx="2">
                  <c:v>ICT Practitioners</c:v>
                </c:pt>
                <c:pt idx="3">
                  <c:v>Accounting and Finance</c:v>
                </c:pt>
                <c:pt idx="4">
                  <c:v>Foundations for Learning and Life</c:v>
                </c:pt>
                <c:pt idx="5">
                  <c:v>Building and Construction</c:v>
                </c:pt>
                <c:pt idx="6">
                  <c:v>Transportation Operations and Maintenance</c:v>
                </c:pt>
                <c:pt idx="7">
                  <c:v>Administration</c:v>
                </c:pt>
                <c:pt idx="8">
                  <c:v>Sport, Leisure and Recreation</c:v>
                </c:pt>
                <c:pt idx="9">
                  <c:v>Hospitality and Catering</c:v>
                </c:pt>
              </c:strCache>
            </c:strRef>
          </c:cat>
          <c:val>
            <c:numRef>
              <c:f>Sheet2!$C$2:$C$11</c:f>
              <c:numCache>
                <c:formatCode>General</c:formatCode>
                <c:ptCount val="10"/>
                <c:pt idx="0">
                  <c:v>29264.880859375</c:v>
                </c:pt>
                <c:pt idx="1">
                  <c:v>28437.4140625</c:v>
                </c:pt>
                <c:pt idx="2">
                  <c:v>27133.853515625</c:v>
                </c:pt>
                <c:pt idx="3">
                  <c:v>26089.65234375</c:v>
                </c:pt>
                <c:pt idx="4">
                  <c:v>25626.919921875</c:v>
                </c:pt>
                <c:pt idx="5">
                  <c:v>24044.486328125</c:v>
                </c:pt>
                <c:pt idx="6">
                  <c:v>23425.76953125</c:v>
                </c:pt>
                <c:pt idx="7">
                  <c:v>22072.048828125</c:v>
                </c:pt>
                <c:pt idx="8">
                  <c:v>21064.138671875</c:v>
                </c:pt>
                <c:pt idx="9">
                  <c:v>20024.921875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9-308B-4198-A894-A7D8382D47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4022006230705686"/>
          <c:y val="7.2658530928646811E-2"/>
          <c:w val="0.29736837942460792"/>
          <c:h val="0.88876103117441141"/>
        </c:manualLayout>
      </c:layout>
      <c:overlay val="0"/>
      <c:spPr>
        <a:solidFill>
          <a:schemeClr val="lt1">
            <a:alpha val="50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pattFill prst="dkDnDiag">
      <a:fgClr>
        <a:schemeClr val="lt1"/>
      </a:fgClr>
      <a:bgClr>
        <a:schemeClr val="dk1">
          <a:lumMod val="10000"/>
          <a:lumOff val="90000"/>
        </a:schemeClr>
      </a:bgClr>
    </a:patt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normalizeH="0" baseline="0">
                <a:solidFill>
                  <a:schemeClr val="dk1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defRPr>
            </a:pPr>
            <a:r>
              <a:rPr lang="en-GB">
                <a:solidFill>
                  <a:sysClr val="windowText" lastClr="000000"/>
                </a:solidFill>
              </a:rPr>
              <a:t>Females</a:t>
            </a:r>
            <a:endParaRPr lang="en-GB"/>
          </a:p>
        </c:rich>
      </c:tx>
      <c:layout>
        <c:manualLayout>
          <c:xMode val="edge"/>
          <c:yMode val="edge"/>
          <c:x val="0.32018378578023998"/>
          <c:y val="4.440457947362677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normalizeH="0" baseline="0">
              <a:solidFill>
                <a:schemeClr val="dk1">
                  <a:lumMod val="50000"/>
                  <a:lumOff val="50000"/>
                </a:schemeClr>
              </a:solidFill>
              <a:latin typeface="+mj-lt"/>
              <a:ea typeface="+mj-ea"/>
              <a:cs typeface="+mj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4.8440258541089569E-2"/>
          <c:y val="0.21117418566842028"/>
          <c:w val="0.62187848568790394"/>
          <c:h val="0.66390317669911736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gradFill>
                <a:gsLst>
                  <a:gs pos="100000">
                    <a:schemeClr val="accent5">
                      <a:shade val="42000"/>
                      <a:lumMod val="60000"/>
                      <a:lumOff val="40000"/>
                    </a:schemeClr>
                  </a:gs>
                  <a:gs pos="0">
                    <a:schemeClr val="accent5">
                      <a:shade val="42000"/>
                    </a:schemeClr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8CC-4B1E-B439-D33DC28D9C9B}"/>
              </c:ext>
            </c:extLst>
          </c:dPt>
          <c:dPt>
            <c:idx val="1"/>
            <c:bubble3D val="0"/>
            <c:spPr>
              <a:gradFill>
                <a:gsLst>
                  <a:gs pos="100000">
                    <a:schemeClr val="accent5">
                      <a:shade val="55000"/>
                      <a:lumMod val="60000"/>
                      <a:lumOff val="40000"/>
                    </a:schemeClr>
                  </a:gs>
                  <a:gs pos="0">
                    <a:schemeClr val="accent5">
                      <a:shade val="55000"/>
                    </a:schemeClr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8CC-4B1E-B439-D33DC28D9C9B}"/>
              </c:ext>
            </c:extLst>
          </c:dPt>
          <c:dPt>
            <c:idx val="2"/>
            <c:bubble3D val="0"/>
            <c:spPr>
              <a:gradFill>
                <a:gsLst>
                  <a:gs pos="100000">
                    <a:schemeClr val="accent5">
                      <a:shade val="68000"/>
                      <a:lumMod val="60000"/>
                      <a:lumOff val="40000"/>
                    </a:schemeClr>
                  </a:gs>
                  <a:gs pos="0">
                    <a:schemeClr val="accent5">
                      <a:shade val="68000"/>
                    </a:schemeClr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48CC-4B1E-B439-D33DC28D9C9B}"/>
              </c:ext>
            </c:extLst>
          </c:dPt>
          <c:dPt>
            <c:idx val="3"/>
            <c:bubble3D val="0"/>
            <c:spPr>
              <a:gradFill>
                <a:gsLst>
                  <a:gs pos="100000">
                    <a:schemeClr val="accent5">
                      <a:shade val="80000"/>
                      <a:lumMod val="60000"/>
                      <a:lumOff val="40000"/>
                    </a:schemeClr>
                  </a:gs>
                  <a:gs pos="0">
                    <a:schemeClr val="accent5">
                      <a:shade val="80000"/>
                    </a:schemeClr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48CC-4B1E-B439-D33DC28D9C9B}"/>
              </c:ext>
            </c:extLst>
          </c:dPt>
          <c:dPt>
            <c:idx val="4"/>
            <c:bubble3D val="0"/>
            <c:spPr>
              <a:gradFill>
                <a:gsLst>
                  <a:gs pos="100000">
                    <a:schemeClr val="accent5">
                      <a:shade val="93000"/>
                      <a:lumMod val="60000"/>
                      <a:lumOff val="40000"/>
                    </a:schemeClr>
                  </a:gs>
                  <a:gs pos="0">
                    <a:schemeClr val="accent5">
                      <a:shade val="93000"/>
                    </a:schemeClr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48CC-4B1E-B439-D33DC28D9C9B}"/>
              </c:ext>
            </c:extLst>
          </c:dPt>
          <c:dPt>
            <c:idx val="5"/>
            <c:bubble3D val="0"/>
            <c:spPr>
              <a:gradFill>
                <a:gsLst>
                  <a:gs pos="100000">
                    <a:schemeClr val="accent5">
                      <a:tint val="94000"/>
                      <a:lumMod val="60000"/>
                      <a:lumOff val="40000"/>
                    </a:schemeClr>
                  </a:gs>
                  <a:gs pos="0">
                    <a:schemeClr val="accent5">
                      <a:tint val="94000"/>
                    </a:schemeClr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48CC-4B1E-B439-D33DC28D9C9B}"/>
              </c:ext>
            </c:extLst>
          </c:dPt>
          <c:dPt>
            <c:idx val="6"/>
            <c:bubble3D val="0"/>
            <c:spPr>
              <a:gradFill>
                <a:gsLst>
                  <a:gs pos="100000">
                    <a:schemeClr val="accent5">
                      <a:tint val="81000"/>
                      <a:lumMod val="60000"/>
                      <a:lumOff val="40000"/>
                    </a:schemeClr>
                  </a:gs>
                  <a:gs pos="0">
                    <a:schemeClr val="accent5">
                      <a:tint val="81000"/>
                    </a:schemeClr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48CC-4B1E-B439-D33DC28D9C9B}"/>
              </c:ext>
            </c:extLst>
          </c:dPt>
          <c:dPt>
            <c:idx val="7"/>
            <c:bubble3D val="0"/>
            <c:spPr>
              <a:gradFill>
                <a:gsLst>
                  <a:gs pos="100000">
                    <a:schemeClr val="accent5">
                      <a:tint val="69000"/>
                      <a:lumMod val="60000"/>
                      <a:lumOff val="40000"/>
                    </a:schemeClr>
                  </a:gs>
                  <a:gs pos="0">
                    <a:schemeClr val="accent5">
                      <a:tint val="69000"/>
                    </a:schemeClr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48CC-4B1E-B439-D33DC28D9C9B}"/>
              </c:ext>
            </c:extLst>
          </c:dPt>
          <c:dPt>
            <c:idx val="8"/>
            <c:bubble3D val="0"/>
            <c:spPr>
              <a:gradFill>
                <a:gsLst>
                  <a:gs pos="100000">
                    <a:schemeClr val="accent5">
                      <a:tint val="56000"/>
                      <a:lumMod val="60000"/>
                      <a:lumOff val="40000"/>
                    </a:schemeClr>
                  </a:gs>
                  <a:gs pos="0">
                    <a:schemeClr val="accent5">
                      <a:tint val="56000"/>
                    </a:schemeClr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48CC-4B1E-B439-D33DC28D9C9B}"/>
              </c:ext>
            </c:extLst>
          </c:dPt>
          <c:dPt>
            <c:idx val="9"/>
            <c:bubble3D val="0"/>
            <c:spPr>
              <a:gradFill>
                <a:gsLst>
                  <a:gs pos="100000">
                    <a:schemeClr val="accent5">
                      <a:tint val="43000"/>
                      <a:lumMod val="60000"/>
                      <a:lumOff val="40000"/>
                    </a:schemeClr>
                  </a:gs>
                  <a:gs pos="0">
                    <a:schemeClr val="accent5">
                      <a:tint val="43000"/>
                    </a:schemeClr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48CC-4B1E-B439-D33DC28D9C9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Sheet3!$A$2:$A$11</c:f>
              <c:strCache>
                <c:ptCount val="10"/>
                <c:pt idx="0">
                  <c:v>Accounting and Finance</c:v>
                </c:pt>
                <c:pt idx="1">
                  <c:v>Administration</c:v>
                </c:pt>
                <c:pt idx="2">
                  <c:v>Retail and Wholesaling</c:v>
                </c:pt>
                <c:pt idx="3">
                  <c:v>Health and Social care</c:v>
                </c:pt>
                <c:pt idx="4">
                  <c:v>Hospitality and Catering</c:v>
                </c:pt>
                <c:pt idx="5">
                  <c:v>Travel and Tourism</c:v>
                </c:pt>
                <c:pt idx="6">
                  <c:v>Foundations for Learning and Life</c:v>
                </c:pt>
                <c:pt idx="7">
                  <c:v>Nursing and Vocations Allied to Medicine</c:v>
                </c:pt>
                <c:pt idx="8">
                  <c:v>Service Enterprises (e.g. Hairdressing)</c:v>
                </c:pt>
                <c:pt idx="9">
                  <c:v>Child Development and Well Being</c:v>
                </c:pt>
              </c:strCache>
            </c:strRef>
          </c:cat>
          <c:val>
            <c:numRef>
              <c:f>Sheet3!$B$2:$B$11</c:f>
              <c:numCache>
                <c:formatCode>0.0%</c:formatCode>
                <c:ptCount val="10"/>
                <c:pt idx="0">
                  <c:v>6.8985909223556519E-2</c:v>
                </c:pt>
                <c:pt idx="1">
                  <c:v>0.22065635025501251</c:v>
                </c:pt>
                <c:pt idx="2">
                  <c:v>2.3356657475233078E-2</c:v>
                </c:pt>
                <c:pt idx="3">
                  <c:v>6.8985909223556519E-2</c:v>
                </c:pt>
                <c:pt idx="4">
                  <c:v>4.8191584646701813E-2</c:v>
                </c:pt>
                <c:pt idx="5">
                  <c:v>4.8585787415504456E-2</c:v>
                </c:pt>
                <c:pt idx="6">
                  <c:v>2.8678426519036293E-2</c:v>
                </c:pt>
                <c:pt idx="7">
                  <c:v>3.7942249327898026E-2</c:v>
                </c:pt>
                <c:pt idx="8">
                  <c:v>0.12634275853633881</c:v>
                </c:pt>
                <c:pt idx="9">
                  <c:v>0.23967675864696503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48CC-4B1E-B439-D33DC28D9C9B}"/>
            </c:ext>
          </c:extLst>
        </c:ser>
        <c:ser>
          <c:idx val="1"/>
          <c:order val="1"/>
          <c:dPt>
            <c:idx val="0"/>
            <c:bubble3D val="0"/>
            <c:spPr>
              <a:gradFill>
                <a:gsLst>
                  <a:gs pos="100000">
                    <a:schemeClr val="accent5">
                      <a:shade val="42000"/>
                      <a:lumMod val="60000"/>
                      <a:lumOff val="40000"/>
                    </a:schemeClr>
                  </a:gs>
                  <a:gs pos="0">
                    <a:schemeClr val="accent5">
                      <a:shade val="42000"/>
                    </a:schemeClr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6-48CC-4B1E-B439-D33DC28D9C9B}"/>
              </c:ext>
            </c:extLst>
          </c:dPt>
          <c:dPt>
            <c:idx val="1"/>
            <c:bubble3D val="0"/>
            <c:spPr>
              <a:gradFill>
                <a:gsLst>
                  <a:gs pos="100000">
                    <a:schemeClr val="accent5">
                      <a:shade val="55000"/>
                      <a:lumMod val="60000"/>
                      <a:lumOff val="40000"/>
                    </a:schemeClr>
                  </a:gs>
                  <a:gs pos="0">
                    <a:schemeClr val="accent5">
                      <a:shade val="55000"/>
                    </a:schemeClr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8-48CC-4B1E-B439-D33DC28D9C9B}"/>
              </c:ext>
            </c:extLst>
          </c:dPt>
          <c:dPt>
            <c:idx val="2"/>
            <c:bubble3D val="0"/>
            <c:spPr>
              <a:gradFill>
                <a:gsLst>
                  <a:gs pos="100000">
                    <a:schemeClr val="accent5">
                      <a:shade val="68000"/>
                      <a:lumMod val="60000"/>
                      <a:lumOff val="40000"/>
                    </a:schemeClr>
                  </a:gs>
                  <a:gs pos="0">
                    <a:schemeClr val="accent5">
                      <a:shade val="68000"/>
                    </a:schemeClr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A-48CC-4B1E-B439-D33DC28D9C9B}"/>
              </c:ext>
            </c:extLst>
          </c:dPt>
          <c:dPt>
            <c:idx val="3"/>
            <c:bubble3D val="0"/>
            <c:spPr>
              <a:gradFill>
                <a:gsLst>
                  <a:gs pos="100000">
                    <a:schemeClr val="accent5">
                      <a:shade val="80000"/>
                      <a:lumMod val="60000"/>
                      <a:lumOff val="40000"/>
                    </a:schemeClr>
                  </a:gs>
                  <a:gs pos="0">
                    <a:schemeClr val="accent5">
                      <a:shade val="80000"/>
                    </a:schemeClr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C-48CC-4B1E-B439-D33DC28D9C9B}"/>
              </c:ext>
            </c:extLst>
          </c:dPt>
          <c:dPt>
            <c:idx val="4"/>
            <c:bubble3D val="0"/>
            <c:spPr>
              <a:gradFill>
                <a:gsLst>
                  <a:gs pos="100000">
                    <a:schemeClr val="accent5">
                      <a:shade val="93000"/>
                      <a:lumMod val="60000"/>
                      <a:lumOff val="40000"/>
                    </a:schemeClr>
                  </a:gs>
                  <a:gs pos="0">
                    <a:schemeClr val="accent5">
                      <a:shade val="93000"/>
                    </a:schemeClr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E-48CC-4B1E-B439-D33DC28D9C9B}"/>
              </c:ext>
            </c:extLst>
          </c:dPt>
          <c:dPt>
            <c:idx val="5"/>
            <c:bubble3D val="0"/>
            <c:spPr>
              <a:gradFill>
                <a:gsLst>
                  <a:gs pos="100000">
                    <a:schemeClr val="accent5">
                      <a:tint val="94000"/>
                      <a:lumMod val="60000"/>
                      <a:lumOff val="40000"/>
                    </a:schemeClr>
                  </a:gs>
                  <a:gs pos="0">
                    <a:schemeClr val="accent5">
                      <a:tint val="94000"/>
                    </a:schemeClr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0-48CC-4B1E-B439-D33DC28D9C9B}"/>
              </c:ext>
            </c:extLst>
          </c:dPt>
          <c:dPt>
            <c:idx val="6"/>
            <c:bubble3D val="0"/>
            <c:spPr>
              <a:gradFill>
                <a:gsLst>
                  <a:gs pos="100000">
                    <a:schemeClr val="accent5">
                      <a:tint val="81000"/>
                      <a:lumMod val="60000"/>
                      <a:lumOff val="40000"/>
                    </a:schemeClr>
                  </a:gs>
                  <a:gs pos="0">
                    <a:schemeClr val="accent5">
                      <a:tint val="81000"/>
                    </a:schemeClr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2-48CC-4B1E-B439-D33DC28D9C9B}"/>
              </c:ext>
            </c:extLst>
          </c:dPt>
          <c:dPt>
            <c:idx val="7"/>
            <c:bubble3D val="0"/>
            <c:spPr>
              <a:gradFill>
                <a:gsLst>
                  <a:gs pos="100000">
                    <a:schemeClr val="accent5">
                      <a:tint val="69000"/>
                      <a:lumMod val="60000"/>
                      <a:lumOff val="40000"/>
                    </a:schemeClr>
                  </a:gs>
                  <a:gs pos="0">
                    <a:schemeClr val="accent5">
                      <a:tint val="69000"/>
                    </a:schemeClr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4-48CC-4B1E-B439-D33DC28D9C9B}"/>
              </c:ext>
            </c:extLst>
          </c:dPt>
          <c:dPt>
            <c:idx val="8"/>
            <c:bubble3D val="0"/>
            <c:spPr>
              <a:gradFill>
                <a:gsLst>
                  <a:gs pos="100000">
                    <a:schemeClr val="accent5">
                      <a:tint val="56000"/>
                      <a:lumMod val="60000"/>
                      <a:lumOff val="40000"/>
                    </a:schemeClr>
                  </a:gs>
                  <a:gs pos="0">
                    <a:schemeClr val="accent5">
                      <a:tint val="56000"/>
                    </a:schemeClr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6-48CC-4B1E-B439-D33DC28D9C9B}"/>
              </c:ext>
            </c:extLst>
          </c:dPt>
          <c:dPt>
            <c:idx val="9"/>
            <c:bubble3D val="0"/>
            <c:spPr>
              <a:gradFill>
                <a:gsLst>
                  <a:gs pos="100000">
                    <a:schemeClr val="accent5">
                      <a:tint val="43000"/>
                      <a:lumMod val="60000"/>
                      <a:lumOff val="40000"/>
                    </a:schemeClr>
                  </a:gs>
                  <a:gs pos="0">
                    <a:schemeClr val="accent5">
                      <a:tint val="43000"/>
                    </a:schemeClr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8-48CC-4B1E-B439-D33DC28D9C9B}"/>
              </c:ext>
            </c:extLst>
          </c:dPt>
          <c:cat>
            <c:strRef>
              <c:f>Sheet3!$A$2:$A$11</c:f>
              <c:strCache>
                <c:ptCount val="10"/>
                <c:pt idx="0">
                  <c:v>Accounting and Finance</c:v>
                </c:pt>
                <c:pt idx="1">
                  <c:v>Administration</c:v>
                </c:pt>
                <c:pt idx="2">
                  <c:v>Retail and Wholesaling</c:v>
                </c:pt>
                <c:pt idx="3">
                  <c:v>Health and Social care</c:v>
                </c:pt>
                <c:pt idx="4">
                  <c:v>Hospitality and Catering</c:v>
                </c:pt>
                <c:pt idx="5">
                  <c:v>Travel and Tourism</c:v>
                </c:pt>
                <c:pt idx="6">
                  <c:v>Foundations for Learning and Life</c:v>
                </c:pt>
                <c:pt idx="7">
                  <c:v>Nursing and Vocations Allied to Medicine</c:v>
                </c:pt>
                <c:pt idx="8">
                  <c:v>Service Enterprises (e.g. Hairdressing)</c:v>
                </c:pt>
                <c:pt idx="9">
                  <c:v>Child Development and Well Being</c:v>
                </c:pt>
              </c:strCache>
            </c:strRef>
          </c:cat>
          <c:val>
            <c:numRef>
              <c:f>Sheet3!$C$2:$C$11</c:f>
              <c:numCache>
                <c:formatCode>General</c:formatCode>
                <c:ptCount val="10"/>
                <c:pt idx="0">
                  <c:v>21051.724609375</c:v>
                </c:pt>
                <c:pt idx="1">
                  <c:v>16514.083984375</c:v>
                </c:pt>
                <c:pt idx="2">
                  <c:v>15349.3232421875</c:v>
                </c:pt>
                <c:pt idx="3">
                  <c:v>15161.2880859375</c:v>
                </c:pt>
                <c:pt idx="4">
                  <c:v>14852.0908203125</c:v>
                </c:pt>
                <c:pt idx="5">
                  <c:v>14848.7880859375</c:v>
                </c:pt>
                <c:pt idx="6">
                  <c:v>14601.865234375</c:v>
                </c:pt>
                <c:pt idx="7">
                  <c:v>13236.5126953125</c:v>
                </c:pt>
                <c:pt idx="8">
                  <c:v>12045.3310546875</c:v>
                </c:pt>
                <c:pt idx="9">
                  <c:v>12038.16015625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9-48CC-4B1E-B439-D33DC28D9C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5211180181424688"/>
          <c:y val="0.10579727383019721"/>
          <c:w val="0.34320983561265367"/>
          <c:h val="0.84290696291362388"/>
        </c:manualLayout>
      </c:layout>
      <c:overlay val="0"/>
      <c:spPr>
        <a:solidFill>
          <a:schemeClr val="lt1">
            <a:alpha val="50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pattFill prst="dkDnDiag">
      <a:fgClr>
        <a:schemeClr val="lt1"/>
      </a:fgClr>
      <a:bgClr>
        <a:schemeClr val="dk1">
          <a:lumMod val="10000"/>
          <a:lumOff val="90000"/>
        </a:schemeClr>
      </a:bgClr>
    </a:patt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2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style1.xml><?xml version="1.0" encoding="utf-8"?>
<cs:chartStyle xmlns:cs="http://schemas.microsoft.com/office/drawing/2012/chartStyle" xmlns:a="http://schemas.openxmlformats.org/drawingml/2006/main" id="256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/>
        </a:fgClr>
        <a:bgClr>
          <a:schemeClr val="dk1">
            <a:lumMod val="10000"/>
            <a:lumOff val="90000"/>
          </a:schemeClr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508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8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50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1600" b="1" kern="1200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6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/>
        </a:fgClr>
        <a:bgClr>
          <a:schemeClr val="dk1">
            <a:lumMod val="10000"/>
            <a:lumOff val="90000"/>
          </a:schemeClr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508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8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50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1600" b="1" kern="1200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72F1DA-3CF0-40CA-9359-6A6AD043BC7B}" type="datetimeFigureOut">
              <a:rPr lang="en-GB" smtClean="0"/>
              <a:t>04/04/2018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2950"/>
            <a:ext cx="4953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02B97F-2F7B-4491-A333-B483380F46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25211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3800" dirty="0"/>
              <a:t>Since 2010, commitments to increase: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3800" dirty="0"/>
              <a:t>the number of apprenticeships :</a:t>
            </a:r>
          </a:p>
          <a:p>
            <a:pPr marL="400050" lvl="1" indent="0">
              <a:buNone/>
            </a:pPr>
            <a:r>
              <a:rPr lang="en-GB" sz="2900" dirty="0"/>
              <a:t>- i.e. new funding opportunities  (</a:t>
            </a:r>
            <a:r>
              <a:rPr lang="en-GB" sz="2900" dirty="0" err="1"/>
              <a:t>e.g</a:t>
            </a:r>
            <a:r>
              <a:rPr lang="en-GB" sz="2900" dirty="0"/>
              <a:t> Higher Apprenticeship Fund, AGE 16-24, etc..)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3800" dirty="0"/>
              <a:t>… and their quality</a:t>
            </a:r>
          </a:p>
          <a:p>
            <a:pPr marL="400050" lvl="1" indent="0">
              <a:buNone/>
            </a:pPr>
            <a:r>
              <a:rPr lang="en-GB" sz="2900" dirty="0"/>
              <a:t>-promotion of minimum standards  (Statement on Apprenticeship Quality and the Richard Review of Apprenticeships, 2012)</a:t>
            </a:r>
          </a:p>
          <a:p>
            <a:pPr marL="0" indent="0">
              <a:buNone/>
            </a:pPr>
            <a:endParaRPr lang="en-GB" sz="3300" dirty="0"/>
          </a:p>
          <a:p>
            <a:pPr marL="0" indent="0">
              <a:buNone/>
            </a:pPr>
            <a:r>
              <a:rPr lang="en-GB" sz="3300" dirty="0"/>
              <a:t>… and additional reforms in 2017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02B97F-2F7B-4491-A333-B483380F4664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21899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02B97F-2F7B-4491-A333-B483380F4664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96394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02B97F-2F7B-4491-A333-B483380F4664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95487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02B97F-2F7B-4491-A333-B483380F4664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54002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02B97F-2F7B-4491-A333-B483380F4664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86603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02B97F-2F7B-4491-A333-B483380F4664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94246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E642C-6975-414F-BACC-AEA7468D9989}" type="datetimeFigureOut">
              <a:rPr lang="en-GB" smtClean="0"/>
              <a:t>04/04/2018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AB426-4DD9-4DAE-81CB-158B8C8F97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63619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E642C-6975-414F-BACC-AEA7468D9989}" type="datetimeFigureOut">
              <a:rPr lang="en-GB" smtClean="0"/>
              <a:t>04/04/2018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AB426-4DD9-4DAE-81CB-158B8C8F97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91010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E642C-6975-414F-BACC-AEA7468D9989}" type="datetimeFigureOut">
              <a:rPr lang="en-GB" smtClean="0"/>
              <a:t>04/04/2018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AB426-4DD9-4DAE-81CB-158B8C8F97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83800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E642C-6975-414F-BACC-AEA7468D9989}" type="datetimeFigureOut">
              <a:rPr lang="en-GB" smtClean="0"/>
              <a:t>04/04/2018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AB426-4DD9-4DAE-81CB-158B8C8F97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47743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E642C-6975-414F-BACC-AEA7468D9989}" type="datetimeFigureOut">
              <a:rPr lang="en-GB" smtClean="0"/>
              <a:t>04/04/2018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AB426-4DD9-4DAE-81CB-158B8C8F97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98522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E642C-6975-414F-BACC-AEA7468D9989}" type="datetimeFigureOut">
              <a:rPr lang="en-GB" smtClean="0"/>
              <a:t>04/04/2018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AB426-4DD9-4DAE-81CB-158B8C8F97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31374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E642C-6975-414F-BACC-AEA7468D9989}" type="datetimeFigureOut">
              <a:rPr lang="en-GB" smtClean="0"/>
              <a:t>04/04/2018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AB426-4DD9-4DAE-81CB-158B8C8F97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98042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E642C-6975-414F-BACC-AEA7468D9989}" type="datetimeFigureOut">
              <a:rPr lang="en-GB" smtClean="0"/>
              <a:t>04/04/2018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AB426-4DD9-4DAE-81CB-158B8C8F97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30575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E642C-6975-414F-BACC-AEA7468D9989}" type="datetimeFigureOut">
              <a:rPr lang="en-GB" smtClean="0"/>
              <a:t>04/04/2018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AB426-4DD9-4DAE-81CB-158B8C8F97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1282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E642C-6975-414F-BACC-AEA7468D9989}" type="datetimeFigureOut">
              <a:rPr lang="en-GB" smtClean="0"/>
              <a:t>04/04/2018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AB426-4DD9-4DAE-81CB-158B8C8F97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84685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E642C-6975-414F-BACC-AEA7468D9989}" type="datetimeFigureOut">
              <a:rPr lang="en-GB" smtClean="0"/>
              <a:t>04/04/2018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AB426-4DD9-4DAE-81CB-158B8C8F97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97317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EE642C-6975-414F-BACC-AEA7468D9989}" type="datetimeFigureOut">
              <a:rPr lang="en-GB" smtClean="0"/>
              <a:t>04/04/2018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AAB426-4DD9-4DAE-81CB-158B8C8F97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7671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cver.lse.ac.uk/textonly/cver/pubs/cverdp010.pdf" TargetMode="External"/><Relationship Id="rId2" Type="http://schemas.openxmlformats.org/officeDocument/2006/relationships/hyperlink" Target="mailto:c.cavaglia@lse.ac.uk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hyperlink" Target="http://cver.lse.ac.uk/" TargetMode="External"/><Relationship Id="rId4" Type="http://schemas.openxmlformats.org/officeDocument/2006/relationships/hyperlink" Target="https://www.suttontrust.com/research-paper/better-apprenticeships-quality-access-social-mobility/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3548" y="908720"/>
            <a:ext cx="7772400" cy="1755775"/>
          </a:xfrm>
        </p:spPr>
        <p:txBody>
          <a:bodyPr>
            <a:normAutofit/>
          </a:bodyPr>
          <a:lstStyle/>
          <a:p>
            <a:r>
              <a:rPr lang="en-GB" sz="3200" dirty="0">
                <a:solidFill>
                  <a:srgbClr val="0070C0"/>
                </a:solidFill>
              </a:rPr>
              <a:t>Apprenticeships </a:t>
            </a:r>
            <a:br>
              <a:rPr lang="en-GB" sz="3200" dirty="0">
                <a:solidFill>
                  <a:srgbClr val="0070C0"/>
                </a:solidFill>
              </a:rPr>
            </a:br>
            <a:r>
              <a:rPr lang="en-GB" sz="3200" dirty="0">
                <a:solidFill>
                  <a:srgbClr val="0070C0"/>
                </a:solidFill>
              </a:rPr>
              <a:t>for Young People in England. Is there a payoff?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5536" y="3499690"/>
            <a:ext cx="8136904" cy="1752600"/>
          </a:xfrm>
        </p:spPr>
        <p:txBody>
          <a:bodyPr>
            <a:normAutofit fontScale="55000" lnSpcReduction="20000"/>
          </a:bodyPr>
          <a:lstStyle/>
          <a:p>
            <a:r>
              <a:rPr lang="en-GB" dirty="0"/>
              <a:t>Chiara Cavaglia, Sandra McNally*, </a:t>
            </a:r>
            <a:r>
              <a:rPr lang="en-GB" dirty="0" err="1"/>
              <a:t>Guglielmo</a:t>
            </a:r>
            <a:r>
              <a:rPr lang="en-GB" dirty="0"/>
              <a:t> Ventura</a:t>
            </a:r>
          </a:p>
          <a:p>
            <a:endParaRPr lang="en-GB" dirty="0"/>
          </a:p>
          <a:p>
            <a:r>
              <a:rPr lang="en-GB" dirty="0"/>
              <a:t>Centre for Vocational Education Research, </a:t>
            </a:r>
          </a:p>
          <a:p>
            <a:r>
              <a:rPr lang="en-GB" dirty="0"/>
              <a:t>London School of Economics (LSE)</a:t>
            </a:r>
          </a:p>
          <a:p>
            <a:r>
              <a:rPr lang="en-GB" dirty="0"/>
              <a:t>Centre for Economic Performance, LSE</a:t>
            </a:r>
          </a:p>
          <a:p>
            <a:r>
              <a:rPr lang="en-GB" dirty="0"/>
              <a:t>* University of Surrey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5252290"/>
            <a:ext cx="2451100" cy="1073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763688" y="2664495"/>
            <a:ext cx="49549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Based on a report co-financed by The Sutton Trust</a:t>
            </a:r>
          </a:p>
        </p:txBody>
      </p:sp>
    </p:spTree>
    <p:extLst>
      <p:ext uri="{BB962C8B-B14F-4D97-AF65-F5344CB8AC3E}">
        <p14:creationId xmlns:p14="http://schemas.microsoft.com/office/powerpoint/2010/main" val="4690705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en-GB" sz="3600" dirty="0">
                <a:solidFill>
                  <a:srgbClr val="0070C0"/>
                </a:solidFill>
              </a:rPr>
              <a:t>Motivation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237" y="836712"/>
            <a:ext cx="8129525" cy="5256584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endParaRPr lang="en-GB" sz="3800" dirty="0"/>
          </a:p>
          <a:p>
            <a:pPr marL="0" indent="0">
              <a:buNone/>
            </a:pPr>
            <a:r>
              <a:rPr lang="en-US" sz="4000" dirty="0"/>
              <a:t>Apprenticeships have gained political momentum in the last decade: </a:t>
            </a:r>
          </a:p>
          <a:p>
            <a:pPr marL="0" indent="0">
              <a:buNone/>
            </a:pPr>
            <a:endParaRPr lang="en-US" sz="4000" dirty="0">
              <a:solidFill>
                <a:srgbClr val="0070C0"/>
              </a:solidFill>
            </a:endParaRPr>
          </a:p>
          <a:p>
            <a:r>
              <a:rPr lang="en-US" sz="4000" dirty="0"/>
              <a:t>2008 </a:t>
            </a:r>
            <a:r>
              <a:rPr lang="en-US" sz="4000" dirty="0" err="1"/>
              <a:t>Labour</a:t>
            </a:r>
            <a:r>
              <a:rPr lang="en-US" sz="4000" dirty="0"/>
              <a:t> government:  one in five  of all young people in an apprenticeship within the next decade</a:t>
            </a:r>
          </a:p>
          <a:p>
            <a:endParaRPr lang="en-US" sz="4000" dirty="0"/>
          </a:p>
          <a:p>
            <a:r>
              <a:rPr lang="en-US" sz="4000" dirty="0"/>
              <a:t>2015 Conservative manifesto: committed to 3 millions apprenticeship starts by 2020.</a:t>
            </a:r>
          </a:p>
          <a:p>
            <a:endParaRPr lang="en-US" sz="4000" dirty="0"/>
          </a:p>
          <a:p>
            <a:r>
              <a:rPr lang="en-US" sz="4000" dirty="0"/>
              <a:t>Since April 2017 apprenticeship levy of 0.5% for large employers. 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5686181"/>
            <a:ext cx="2483768" cy="10874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199477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>
                <a:solidFill>
                  <a:srgbClr val="0070C0"/>
                </a:solidFill>
              </a:rPr>
              <a:t>Research question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GB" sz="3000" dirty="0"/>
              <a:t>Is there a payoff from having an apprenticeship, over and above school- or college-based education? </a:t>
            </a:r>
          </a:p>
          <a:p>
            <a:endParaRPr lang="en-GB" sz="2600" dirty="0"/>
          </a:p>
          <a:p>
            <a:r>
              <a:rPr lang="en-GB" sz="2600" dirty="0"/>
              <a:t>Focus on low to “medium” achievers (level 2 and level 3 vocational education)</a:t>
            </a:r>
          </a:p>
          <a:p>
            <a:pPr marL="0" indent="0">
              <a:buNone/>
            </a:pPr>
            <a:endParaRPr lang="en-GB" sz="2600" dirty="0"/>
          </a:p>
          <a:p>
            <a:r>
              <a:rPr lang="en-GB" sz="2600" dirty="0"/>
              <a:t>With admin data</a:t>
            </a:r>
          </a:p>
          <a:p>
            <a:endParaRPr lang="en-GB" dirty="0"/>
          </a:p>
          <a:p>
            <a:endParaRPr lang="en-GB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5546874"/>
            <a:ext cx="2214171" cy="9694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796590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>
                <a:solidFill>
                  <a:srgbClr val="0070C0"/>
                </a:solidFill>
              </a:rPr>
              <a:t>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Longitudinal Educational Outcomes:</a:t>
            </a:r>
          </a:p>
          <a:p>
            <a:pPr marL="0" indent="0">
              <a:buNone/>
            </a:pPr>
            <a:endParaRPr lang="en-GB" dirty="0"/>
          </a:p>
          <a:p>
            <a:pPr marL="514350" indent="-514350">
              <a:buFont typeface="+mj-lt"/>
              <a:buAutoNum type="arabicPeriod"/>
            </a:pPr>
            <a:r>
              <a:rPr lang="en-GB" sz="2800" dirty="0"/>
              <a:t>National Pupil Database (NPD) 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800" dirty="0"/>
              <a:t>Individualised Learner Record (ILR)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800" dirty="0"/>
              <a:t>Higher Education Statistics Agency  (HESA) 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800" dirty="0"/>
              <a:t>HMRC data</a:t>
            </a:r>
            <a:r>
              <a:rPr lang="en-GB" sz="2400" dirty="0"/>
              <a:t>: administrative data on earnings, employment spells from tax records, from 2004-2015</a:t>
            </a:r>
          </a:p>
          <a:p>
            <a:pPr marL="0" indent="0" algn="ctr">
              <a:buNone/>
            </a:pPr>
            <a:endParaRPr lang="en-GB" sz="28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5686181"/>
            <a:ext cx="2483768" cy="10874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902503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98178"/>
          </a:xfrm>
        </p:spPr>
        <p:txBody>
          <a:bodyPr>
            <a:normAutofit/>
          </a:bodyPr>
          <a:lstStyle/>
          <a:p>
            <a:r>
              <a:rPr lang="en-GB" sz="3600" dirty="0">
                <a:solidFill>
                  <a:srgbClr val="0070C0"/>
                </a:solidFill>
              </a:rPr>
              <a:t>Sample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277072"/>
          </a:xfrm>
        </p:spPr>
        <p:txBody>
          <a:bodyPr>
            <a:normAutofit/>
          </a:bodyPr>
          <a:lstStyle/>
          <a:p>
            <a:endParaRPr lang="en-GB" sz="2800" dirty="0"/>
          </a:p>
          <a:p>
            <a:pPr marL="0" indent="0">
              <a:buNone/>
            </a:pPr>
            <a:r>
              <a:rPr lang="en-GB" sz="2800" dirty="0"/>
              <a:t>Learners who were 16 (and undertook their GCSE exams in 2002/03 </a:t>
            </a:r>
            <a:endParaRPr lang="en-GB" sz="2400" dirty="0"/>
          </a:p>
          <a:p>
            <a:pPr marL="0" indent="0">
              <a:buNone/>
            </a:pPr>
            <a:r>
              <a:rPr lang="en-GB" sz="2800" dirty="0">
                <a:solidFill>
                  <a:srgbClr val="FF0000"/>
                </a:solidFill>
              </a:rPr>
              <a:t>	AND</a:t>
            </a:r>
            <a:endParaRPr lang="en-GB" sz="2800" dirty="0"/>
          </a:p>
          <a:p>
            <a:pPr marL="0" indent="0">
              <a:buNone/>
            </a:pPr>
            <a:r>
              <a:rPr lang="en-GB" sz="2800" dirty="0"/>
              <a:t>whose highest educational qualification is a qualification at level 2 or 3 (≈ 50% of the overall cohort)</a:t>
            </a:r>
          </a:p>
          <a:p>
            <a:endParaRPr lang="en-GB" sz="2800" dirty="0"/>
          </a:p>
          <a:p>
            <a:endParaRPr lang="en-GB" sz="2800" dirty="0"/>
          </a:p>
          <a:p>
            <a:endParaRPr lang="en-GB" sz="28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5686181"/>
            <a:ext cx="2483768" cy="10874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931542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en-GB" dirty="0">
                <a:solidFill>
                  <a:srgbClr val="0070C0"/>
                </a:solidFill>
              </a:rPr>
              <a:t>Groups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400600"/>
          </a:xfrm>
        </p:spPr>
        <p:txBody>
          <a:bodyPr>
            <a:normAutofit fontScale="77500" lnSpcReduction="20000"/>
          </a:bodyPr>
          <a:lstStyle/>
          <a:p>
            <a:r>
              <a:rPr lang="en-GB" dirty="0"/>
              <a:t>We divide men and women into 2 groups and 3 subgroups: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b="1" dirty="0"/>
              <a:t>Level 2</a:t>
            </a:r>
          </a:p>
          <a:p>
            <a:pPr>
              <a:buFontTx/>
              <a:buChar char="-"/>
            </a:pPr>
            <a:r>
              <a:rPr lang="en-GB" sz="2400" dirty="0"/>
              <a:t>with highest education only </a:t>
            </a:r>
            <a:r>
              <a:rPr lang="en-GB" sz="2400" b="1" dirty="0"/>
              <a:t>academic level 2 </a:t>
            </a:r>
            <a:r>
              <a:rPr lang="en-GB" sz="2400" dirty="0"/>
              <a:t>(</a:t>
            </a:r>
            <a:r>
              <a:rPr lang="en-GB" sz="2400" b="1" dirty="0"/>
              <a:t>GCSE)</a:t>
            </a:r>
            <a:r>
              <a:rPr lang="en-GB" sz="2400" dirty="0"/>
              <a:t>, who </a:t>
            </a:r>
            <a:r>
              <a:rPr lang="en-GB" sz="2400" dirty="0">
                <a:solidFill>
                  <a:srgbClr val="FF0000"/>
                </a:solidFill>
              </a:rPr>
              <a:t>have never started</a:t>
            </a:r>
            <a:r>
              <a:rPr lang="en-GB" sz="2400" dirty="0"/>
              <a:t> an apprenticeship</a:t>
            </a:r>
          </a:p>
          <a:p>
            <a:pPr>
              <a:buFontTx/>
              <a:buChar char="-"/>
            </a:pPr>
            <a:endParaRPr lang="en-GB" sz="2400" dirty="0"/>
          </a:p>
          <a:p>
            <a:pPr>
              <a:buFontTx/>
              <a:buChar char="-"/>
            </a:pPr>
            <a:r>
              <a:rPr lang="en-GB" sz="2400" dirty="0"/>
              <a:t>with highest education </a:t>
            </a:r>
            <a:r>
              <a:rPr lang="en-GB" sz="2400" b="1" dirty="0"/>
              <a:t>VET level 2</a:t>
            </a:r>
            <a:r>
              <a:rPr lang="en-GB" sz="2400" dirty="0"/>
              <a:t>, who </a:t>
            </a:r>
            <a:r>
              <a:rPr lang="en-GB" sz="2400" dirty="0">
                <a:solidFill>
                  <a:srgbClr val="FF0000"/>
                </a:solidFill>
              </a:rPr>
              <a:t>have never started</a:t>
            </a:r>
            <a:r>
              <a:rPr lang="en-GB" sz="2400" dirty="0"/>
              <a:t> an apprenticeship</a:t>
            </a:r>
          </a:p>
          <a:p>
            <a:pPr marL="0" indent="0">
              <a:buNone/>
            </a:pPr>
            <a:endParaRPr lang="en-GB" sz="2400" dirty="0"/>
          </a:p>
          <a:p>
            <a:pPr>
              <a:buFontTx/>
              <a:buChar char="-"/>
            </a:pPr>
            <a:r>
              <a:rPr lang="en-GB" sz="2400" dirty="0"/>
              <a:t>with highest education </a:t>
            </a:r>
            <a:r>
              <a:rPr lang="en-GB" sz="2400" b="1" dirty="0"/>
              <a:t>academic</a:t>
            </a:r>
            <a:r>
              <a:rPr lang="en-GB" sz="2400" dirty="0"/>
              <a:t> or </a:t>
            </a:r>
            <a:r>
              <a:rPr lang="en-GB" sz="2400" b="1" dirty="0"/>
              <a:t>VET level 2</a:t>
            </a:r>
            <a:r>
              <a:rPr lang="en-GB" sz="2400" dirty="0"/>
              <a:t>, who </a:t>
            </a:r>
            <a:r>
              <a:rPr lang="en-GB" sz="2400" dirty="0">
                <a:solidFill>
                  <a:schemeClr val="accent1">
                    <a:lumMod val="75000"/>
                  </a:schemeClr>
                </a:solidFill>
              </a:rPr>
              <a:t>have started </a:t>
            </a:r>
            <a:r>
              <a:rPr lang="en-GB" sz="2400" dirty="0"/>
              <a:t>an apprenticeship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b="1" dirty="0"/>
              <a:t>Level 3</a:t>
            </a:r>
          </a:p>
          <a:p>
            <a:pPr>
              <a:buFontTx/>
              <a:buChar char="-"/>
            </a:pPr>
            <a:r>
              <a:rPr lang="en-GB" sz="2400" dirty="0"/>
              <a:t>with highest education only </a:t>
            </a:r>
            <a:r>
              <a:rPr lang="en-GB" sz="2400" b="1" dirty="0"/>
              <a:t>academic level 3 </a:t>
            </a:r>
            <a:r>
              <a:rPr lang="en-GB" sz="2400" dirty="0"/>
              <a:t>(</a:t>
            </a:r>
            <a:r>
              <a:rPr lang="en-GB" sz="2400" b="1" dirty="0"/>
              <a:t>A levels)</a:t>
            </a:r>
            <a:r>
              <a:rPr lang="en-GB" sz="2400" dirty="0"/>
              <a:t>, who </a:t>
            </a:r>
            <a:r>
              <a:rPr lang="en-GB" sz="2400" dirty="0">
                <a:solidFill>
                  <a:srgbClr val="FF0000"/>
                </a:solidFill>
              </a:rPr>
              <a:t>have never started</a:t>
            </a:r>
            <a:r>
              <a:rPr lang="en-GB" sz="2400" dirty="0"/>
              <a:t> an apprenticeship</a:t>
            </a:r>
          </a:p>
          <a:p>
            <a:pPr>
              <a:buFontTx/>
              <a:buChar char="-"/>
            </a:pPr>
            <a:endParaRPr lang="en-GB" sz="2400" dirty="0"/>
          </a:p>
          <a:p>
            <a:pPr>
              <a:buFontTx/>
              <a:buChar char="-"/>
            </a:pPr>
            <a:r>
              <a:rPr lang="en-GB" sz="2400" dirty="0"/>
              <a:t>with highest education </a:t>
            </a:r>
            <a:r>
              <a:rPr lang="en-GB" sz="2400" b="1" dirty="0"/>
              <a:t>VET level 3</a:t>
            </a:r>
            <a:r>
              <a:rPr lang="en-GB" sz="2400" dirty="0"/>
              <a:t>, who </a:t>
            </a:r>
            <a:r>
              <a:rPr lang="en-GB" sz="2400" dirty="0">
                <a:solidFill>
                  <a:srgbClr val="FF0000"/>
                </a:solidFill>
              </a:rPr>
              <a:t>have never started </a:t>
            </a:r>
            <a:r>
              <a:rPr lang="en-GB" sz="2400" dirty="0"/>
              <a:t>an apprenticeship</a:t>
            </a:r>
          </a:p>
          <a:p>
            <a:pPr marL="0" indent="0">
              <a:buNone/>
            </a:pPr>
            <a:endParaRPr lang="en-GB" sz="2400" dirty="0"/>
          </a:p>
          <a:p>
            <a:pPr>
              <a:buFontTx/>
              <a:buChar char="-"/>
            </a:pPr>
            <a:r>
              <a:rPr lang="en-GB" sz="2400" dirty="0"/>
              <a:t>with highest education </a:t>
            </a:r>
            <a:r>
              <a:rPr lang="en-GB" sz="2400" b="1" dirty="0"/>
              <a:t>academic</a:t>
            </a:r>
            <a:r>
              <a:rPr lang="en-GB" sz="2400" dirty="0"/>
              <a:t> or </a:t>
            </a:r>
            <a:r>
              <a:rPr lang="en-GB" sz="2400" b="1" dirty="0"/>
              <a:t>VET level 3</a:t>
            </a:r>
            <a:r>
              <a:rPr lang="en-GB" sz="2400" dirty="0"/>
              <a:t>, who </a:t>
            </a:r>
            <a:r>
              <a:rPr lang="en-GB" sz="2400" dirty="0">
                <a:solidFill>
                  <a:schemeClr val="accent1">
                    <a:lumMod val="75000"/>
                  </a:schemeClr>
                </a:solidFill>
              </a:rPr>
              <a:t>have started</a:t>
            </a:r>
            <a:r>
              <a:rPr lang="en-GB" sz="2400" dirty="0"/>
              <a:t> an apprenticeship</a:t>
            </a:r>
          </a:p>
          <a:p>
            <a:pPr>
              <a:buFontTx/>
              <a:buChar char="-"/>
            </a:pPr>
            <a:endParaRPr lang="en-GB" sz="2400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950445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>
                <a:solidFill>
                  <a:srgbClr val="0070C0"/>
                </a:solidFill>
              </a:rPr>
              <a:t>Who are the apprentices?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184576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GB" dirty="0"/>
              <a:t>When compared to the other 2 groups (academic and vocational without an apprenticeship):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sz="2800" dirty="0"/>
              <a:t>Those starting an apprenticeship </a:t>
            </a:r>
            <a:r>
              <a:rPr lang="en-GB" sz="2800" dirty="0">
                <a:solidFill>
                  <a:srgbClr val="3333FF"/>
                </a:solidFill>
              </a:rPr>
              <a:t>are more likely </a:t>
            </a:r>
            <a:r>
              <a:rPr lang="en-GB" sz="2800" dirty="0"/>
              <a:t>to:</a:t>
            </a:r>
          </a:p>
          <a:p>
            <a:pPr>
              <a:buFontTx/>
              <a:buChar char="-"/>
            </a:pPr>
            <a:r>
              <a:rPr lang="en-GB" sz="2800" dirty="0"/>
              <a:t>Be white</a:t>
            </a:r>
          </a:p>
          <a:p>
            <a:pPr>
              <a:buFontTx/>
              <a:buChar char="-"/>
            </a:pPr>
            <a:r>
              <a:rPr lang="en-GB" sz="2800" dirty="0"/>
              <a:t>Speak English as first language</a:t>
            </a:r>
          </a:p>
          <a:p>
            <a:pPr>
              <a:buFontTx/>
              <a:buChar char="-"/>
            </a:pPr>
            <a:endParaRPr lang="en-GB" sz="2800" dirty="0"/>
          </a:p>
          <a:p>
            <a:pPr marL="0" indent="0">
              <a:buNone/>
            </a:pPr>
            <a:r>
              <a:rPr lang="en-GB" sz="2800" dirty="0"/>
              <a:t>And </a:t>
            </a:r>
            <a:r>
              <a:rPr lang="en-GB" sz="2800" dirty="0">
                <a:solidFill>
                  <a:srgbClr val="3333FF"/>
                </a:solidFill>
              </a:rPr>
              <a:t>less likely </a:t>
            </a:r>
            <a:r>
              <a:rPr lang="en-GB" sz="2800" dirty="0"/>
              <a:t>to:</a:t>
            </a:r>
          </a:p>
          <a:p>
            <a:pPr>
              <a:buFontTx/>
              <a:buChar char="-"/>
            </a:pPr>
            <a:r>
              <a:rPr lang="en-GB" sz="2800" dirty="0"/>
              <a:t>Come from a disadvantaged background (measured in terms of FSM eligibility), especially for men.</a:t>
            </a:r>
          </a:p>
          <a:p>
            <a:pPr>
              <a:buFontTx/>
              <a:buChar char="-"/>
            </a:pPr>
            <a:r>
              <a:rPr lang="en-GB" sz="2800" dirty="0"/>
              <a:t>Come from 10% most deprived areas</a:t>
            </a:r>
          </a:p>
          <a:p>
            <a:pPr>
              <a:buFontTx/>
              <a:buChar char="-"/>
            </a:pPr>
            <a:endParaRPr lang="en-GB" sz="2800" dirty="0"/>
          </a:p>
          <a:p>
            <a:pPr marL="0" indent="0">
              <a:buNone/>
            </a:pPr>
            <a:r>
              <a:rPr lang="en-GB" sz="2800" dirty="0"/>
              <a:t>Finally, their prior performance at school is between those with only academic qualifications (the highest) and those with only vocational qualification (the lowest)</a:t>
            </a:r>
          </a:p>
          <a:p>
            <a:pPr>
              <a:buFontTx/>
              <a:buChar char="-"/>
            </a:pPr>
            <a:endParaRPr lang="en-GB" sz="2800" dirty="0"/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endParaRPr lang="en-GB" sz="2800" dirty="0"/>
          </a:p>
          <a:p>
            <a:pPr>
              <a:buFontTx/>
              <a:buChar char="-"/>
            </a:pPr>
            <a:endParaRPr lang="en-GB" dirty="0"/>
          </a:p>
          <a:p>
            <a:pPr>
              <a:buFontTx/>
              <a:buChar char="-"/>
            </a:pPr>
            <a:endParaRPr lang="en-GB" dirty="0"/>
          </a:p>
          <a:p>
            <a:pPr>
              <a:buFontTx/>
              <a:buChar char="-"/>
            </a:pPr>
            <a:endParaRPr lang="en-GB" dirty="0"/>
          </a:p>
          <a:p>
            <a:pPr>
              <a:buFontTx/>
              <a:buChar char="-"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812723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20080"/>
          </a:xfrm>
        </p:spPr>
        <p:txBody>
          <a:bodyPr>
            <a:noAutofit/>
          </a:bodyPr>
          <a:lstStyle/>
          <a:p>
            <a:r>
              <a:rPr lang="en-GB" sz="3600" dirty="0">
                <a:solidFill>
                  <a:srgbClr val="0070C0"/>
                </a:solidFill>
              </a:rPr>
              <a:t>Earnings profiles for females and males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707904" y="989906"/>
            <a:ext cx="12601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Level 3</a:t>
            </a:r>
          </a:p>
        </p:txBody>
      </p:sp>
      <p:pic>
        <p:nvPicPr>
          <p:cNvPr id="8" name="Picture 7" descr="J:\sutton_trust\Figure3_0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62" y="1772816"/>
            <a:ext cx="4068264" cy="3394838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J:\sutton_trust\Figure3_1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8826" y="1772816"/>
            <a:ext cx="4176464" cy="33948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5686181"/>
            <a:ext cx="2483768" cy="10874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AFBA782-35A6-44D4-BC59-2044CE788AA8}"/>
              </a:ext>
            </a:extLst>
          </p:cNvPr>
          <p:cNvSpPr txBox="1"/>
          <p:nvPr/>
        </p:nvSpPr>
        <p:spPr>
          <a:xfrm>
            <a:off x="214948" y="5167634"/>
            <a:ext cx="67093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Male apprentices&gt; Males with only GCSE &gt; Males with Vocational</a:t>
            </a:r>
          </a:p>
          <a:p>
            <a:endParaRPr lang="en-GB" dirty="0"/>
          </a:p>
          <a:p>
            <a:r>
              <a:rPr lang="en-GB" dirty="0"/>
              <a:t>Females with GCSE&gt; Female apprentices&gt;=Females with Vocational</a:t>
            </a:r>
          </a:p>
          <a:p>
            <a:endParaRPr lang="en-GB" dirty="0"/>
          </a:p>
          <a:p>
            <a:r>
              <a:rPr lang="en-GB" i="1" dirty="0"/>
              <a:t>….Similar patterns at level 2…</a:t>
            </a:r>
          </a:p>
          <a:p>
            <a:r>
              <a:rPr lang="en-GB" i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742689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20080"/>
          </a:xfrm>
        </p:spPr>
        <p:txBody>
          <a:bodyPr>
            <a:noAutofit/>
          </a:bodyPr>
          <a:lstStyle/>
          <a:p>
            <a:r>
              <a:rPr lang="en-GB" sz="3600" dirty="0">
                <a:solidFill>
                  <a:srgbClr val="0070C0"/>
                </a:solidFill>
              </a:rPr>
              <a:t>Earnings profiles for females and males</a:t>
            </a:r>
          </a:p>
        </p:txBody>
      </p:sp>
      <p:pic>
        <p:nvPicPr>
          <p:cNvPr id="6" name="Picture 5" descr="J:\sutton_trust\Figure2_0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771076"/>
            <a:ext cx="4026973" cy="3158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J:\sutton_trust\Figure2_1.pn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8494" y="1783072"/>
            <a:ext cx="4384290" cy="314609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3779912" y="980728"/>
            <a:ext cx="13321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Level 2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5686181"/>
            <a:ext cx="2483768" cy="10874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619187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3200" dirty="0">
                <a:solidFill>
                  <a:srgbClr val="0070C0"/>
                </a:solidFill>
              </a:rPr>
              <a:t>The 5 most popular sectors for advanced apprenticeships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5034" y="4933563"/>
            <a:ext cx="850162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Notes: Ordered from the lowest to the highest associated earnings.  </a:t>
            </a:r>
          </a:p>
          <a:p>
            <a:r>
              <a:rPr lang="en-GB" sz="1400" dirty="0"/>
              <a:t>Computed on advances apprenticeship for the 2003 cohort</a:t>
            </a:r>
          </a:p>
          <a:p>
            <a:r>
              <a:rPr lang="en-GB" sz="1400" i="1" dirty="0"/>
              <a:t>Source: English administrative data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5176" y="5655357"/>
            <a:ext cx="89232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The most popular sector for men, Engineering, is also the highest paying</a:t>
            </a:r>
          </a:p>
          <a:p>
            <a:r>
              <a:rPr lang="en-GB" dirty="0"/>
              <a:t>The most popular sector for women, Child Development and Well Being, is the lowest paying</a:t>
            </a:r>
          </a:p>
        </p:txBody>
      </p:sp>
      <p:sp>
        <p:nvSpPr>
          <p:cNvPr id="10" name="Down Arrow 9"/>
          <p:cNvSpPr/>
          <p:nvPr/>
        </p:nvSpPr>
        <p:spPr>
          <a:xfrm>
            <a:off x="8244408" y="2273196"/>
            <a:ext cx="216024" cy="178532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8074757" y="4135751"/>
            <a:ext cx="122408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solidFill>
                  <a:srgbClr val="DEE2F0"/>
                </a:solidFill>
              </a:rPr>
              <a:t>Lowest associated earnings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03822" y="1509156"/>
            <a:ext cx="112919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solidFill>
                  <a:srgbClr val="4D6FAE"/>
                </a:solidFill>
              </a:rPr>
              <a:t>Highest associated earnings</a:t>
            </a:r>
          </a:p>
        </p:txBody>
      </p:sp>
      <p:graphicFrame>
        <p:nvGraphicFramePr>
          <p:cNvPr id="11" name="Content Placeholder 10">
            <a:extLst>
              <a:ext uri="{FF2B5EF4-FFF2-40B4-BE49-F238E27FC236}">
                <a16:creationId xmlns:a16="http://schemas.microsoft.com/office/drawing/2014/main" id="{BF767E5C-D847-4313-97F4-8E139CAEB86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18947795"/>
              </p:ext>
            </p:extLst>
          </p:nvPr>
        </p:nvGraphicFramePr>
        <p:xfrm>
          <a:off x="457200" y="1600202"/>
          <a:ext cx="4162248" cy="31701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711D2184-48CD-4D28-9944-7BE28B3D905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84230079"/>
              </p:ext>
            </p:extLst>
          </p:nvPr>
        </p:nvGraphicFramePr>
        <p:xfrm>
          <a:off x="4619448" y="1600200"/>
          <a:ext cx="3384375" cy="31701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7317343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800" dirty="0">
                <a:solidFill>
                  <a:srgbClr val="0070C0"/>
                </a:solidFill>
              </a:rPr>
              <a:t>Econometric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But the previous statistics are just raw averages</a:t>
            </a:r>
          </a:p>
          <a:p>
            <a:endParaRPr lang="en-GB" dirty="0"/>
          </a:p>
          <a:p>
            <a:r>
              <a:rPr lang="en-GB" dirty="0"/>
              <a:t>Next, we present the payoffs, after taking into account that learners/workers are different (in terms of ethnicity, background, of ability, etc…)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5686181"/>
            <a:ext cx="2483768" cy="10874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899067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482" y="133053"/>
            <a:ext cx="8229600" cy="1143000"/>
          </a:xfrm>
        </p:spPr>
        <p:txBody>
          <a:bodyPr>
            <a:normAutofit/>
          </a:bodyPr>
          <a:lstStyle/>
          <a:p>
            <a:r>
              <a:rPr lang="en-GB" sz="4800" dirty="0">
                <a:solidFill>
                  <a:srgbClr val="0070C0"/>
                </a:solidFill>
              </a:rPr>
              <a:t>Earnings payoffs (age 28)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08482" y="4755813"/>
            <a:ext cx="72008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Also…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apprentices earn more if they have completed their apprenticeship, and if their apprenticeship is at level 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No difference by SES, white vs non-white, if living in London, if living in 10% most deprived areas… after we control for all other characteristics.</a:t>
            </a:r>
          </a:p>
        </p:txBody>
      </p:sp>
      <p:graphicFrame>
        <p:nvGraphicFramePr>
          <p:cNvPr id="11" name="Content Placeholder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3928388"/>
              </p:ext>
            </p:extLst>
          </p:nvPr>
        </p:nvGraphicFramePr>
        <p:xfrm>
          <a:off x="827584" y="1417638"/>
          <a:ext cx="7391397" cy="3196590"/>
        </p:xfrm>
        <a:graphic>
          <a:graphicData uri="http://schemas.openxmlformats.org/drawingml/2006/table">
            <a:tbl>
              <a:tblPr/>
              <a:tblGrid>
                <a:gridCol w="2092803">
                  <a:extLst>
                    <a:ext uri="{9D8B030D-6E8A-4147-A177-3AD203B41FA5}">
                      <a16:colId xmlns:a16="http://schemas.microsoft.com/office/drawing/2014/main" val="3320567822"/>
                    </a:ext>
                  </a:extLst>
                </a:gridCol>
                <a:gridCol w="675405">
                  <a:extLst>
                    <a:ext uri="{9D8B030D-6E8A-4147-A177-3AD203B41FA5}">
                      <a16:colId xmlns:a16="http://schemas.microsoft.com/office/drawing/2014/main" val="1591157390"/>
                    </a:ext>
                  </a:extLst>
                </a:gridCol>
                <a:gridCol w="608815">
                  <a:extLst>
                    <a:ext uri="{9D8B030D-6E8A-4147-A177-3AD203B41FA5}">
                      <a16:colId xmlns:a16="http://schemas.microsoft.com/office/drawing/2014/main" val="3737397144"/>
                    </a:ext>
                  </a:extLst>
                </a:gridCol>
                <a:gridCol w="104640">
                  <a:extLst>
                    <a:ext uri="{9D8B030D-6E8A-4147-A177-3AD203B41FA5}">
                      <a16:colId xmlns:a16="http://schemas.microsoft.com/office/drawing/2014/main" val="322567007"/>
                    </a:ext>
                  </a:extLst>
                </a:gridCol>
                <a:gridCol w="608815">
                  <a:extLst>
                    <a:ext uri="{9D8B030D-6E8A-4147-A177-3AD203B41FA5}">
                      <a16:colId xmlns:a16="http://schemas.microsoft.com/office/drawing/2014/main" val="1573539459"/>
                    </a:ext>
                  </a:extLst>
                </a:gridCol>
                <a:gridCol w="608815">
                  <a:extLst>
                    <a:ext uri="{9D8B030D-6E8A-4147-A177-3AD203B41FA5}">
                      <a16:colId xmlns:a16="http://schemas.microsoft.com/office/drawing/2014/main" val="1442520797"/>
                    </a:ext>
                  </a:extLst>
                </a:gridCol>
                <a:gridCol w="142691">
                  <a:extLst>
                    <a:ext uri="{9D8B030D-6E8A-4147-A177-3AD203B41FA5}">
                      <a16:colId xmlns:a16="http://schemas.microsoft.com/office/drawing/2014/main" val="2969834588"/>
                    </a:ext>
                  </a:extLst>
                </a:gridCol>
                <a:gridCol w="608815">
                  <a:extLst>
                    <a:ext uri="{9D8B030D-6E8A-4147-A177-3AD203B41FA5}">
                      <a16:colId xmlns:a16="http://schemas.microsoft.com/office/drawing/2014/main" val="4279046610"/>
                    </a:ext>
                  </a:extLst>
                </a:gridCol>
                <a:gridCol w="608815">
                  <a:extLst>
                    <a:ext uri="{9D8B030D-6E8A-4147-A177-3AD203B41FA5}">
                      <a16:colId xmlns:a16="http://schemas.microsoft.com/office/drawing/2014/main" val="1537732365"/>
                    </a:ext>
                  </a:extLst>
                </a:gridCol>
                <a:gridCol w="114153">
                  <a:extLst>
                    <a:ext uri="{9D8B030D-6E8A-4147-A177-3AD203B41FA5}">
                      <a16:colId xmlns:a16="http://schemas.microsoft.com/office/drawing/2014/main" val="1501064113"/>
                    </a:ext>
                  </a:extLst>
                </a:gridCol>
                <a:gridCol w="608815">
                  <a:extLst>
                    <a:ext uri="{9D8B030D-6E8A-4147-A177-3AD203B41FA5}">
                      <a16:colId xmlns:a16="http://schemas.microsoft.com/office/drawing/2014/main" val="2044457452"/>
                    </a:ext>
                  </a:extLst>
                </a:gridCol>
                <a:gridCol w="608815">
                  <a:extLst>
                    <a:ext uri="{9D8B030D-6E8A-4147-A177-3AD203B41FA5}">
                      <a16:colId xmlns:a16="http://schemas.microsoft.com/office/drawing/2014/main" val="3660496620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Level 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Level 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57229484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Males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Females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Males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Females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491490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(1)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(4)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(5)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(6)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(7)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(8)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88412956"/>
                  </a:ext>
                </a:extLst>
              </a:tr>
              <a:tr h="95250"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7479633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rtl="0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Vocational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-0.006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0.074***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0.042**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0.107***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-0.018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0.023*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-0.075***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-0.046***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67739538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2685267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rtl="0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With apprenticeship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0.112***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0.229***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0.038**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0.145***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0.242***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0.368***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-0.023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0.092***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6854966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1581313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rtl="0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Average earnings academic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£19,709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£13,621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£22,464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£18,500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788867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Additional Controls: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12767708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Years of experience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Wingdings" panose="05000000000000000000" pitchFamily="2" charset="2"/>
                        </a:rPr>
                        <a:t>ü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Wingdings" panose="05000000000000000000" pitchFamily="2" charset="2"/>
                        </a:rPr>
                        <a:t>ü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Wingdings" panose="05000000000000000000" pitchFamily="2" charset="2"/>
                        </a:rPr>
                        <a:t>ü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Wingdings" panose="05000000000000000000" pitchFamily="2" charset="2"/>
                        </a:rPr>
                        <a:t>ü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57773804"/>
                  </a:ext>
                </a:extLst>
              </a:tr>
              <a:tr h="190500">
                <a:tc gridSpan="6"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* p&lt;0.05, ** p&lt; 0.01, *** p&lt; 0.001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9318443"/>
                  </a:ext>
                </a:extLst>
              </a:tr>
              <a:tr h="552450">
                <a:tc gridSpan="12">
                  <a:txBody>
                    <a:bodyPr/>
                    <a:lstStyle/>
                    <a:p>
                      <a:pPr algn="l" fontAlgn="t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Notes: Yearly gross earnings in 2015 prices. Excluded top and bottom 1% of yearly earnings distribution. Regressions include the following controls: demographic characteristics (White British, English as first language, FSM eligibility, IDACI score), prior attainment in Key Stage 4,  prior attainment in Key stage 2 (English and Maths) and secondary schools' fixed effects. 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37963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141663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7890332" cy="453677"/>
          </a:xfrm>
        </p:spPr>
        <p:txBody>
          <a:bodyPr>
            <a:noAutofit/>
          </a:bodyPr>
          <a:lstStyle/>
          <a:p>
            <a:r>
              <a:rPr lang="en-GB" sz="4800" dirty="0">
                <a:solidFill>
                  <a:srgbClr val="0070C0"/>
                </a:solidFill>
              </a:rPr>
              <a:t>Differences by sector</a:t>
            </a:r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38447637"/>
              </p:ext>
            </p:extLst>
          </p:nvPr>
        </p:nvGraphicFramePr>
        <p:xfrm>
          <a:off x="760601" y="2141290"/>
          <a:ext cx="7848599" cy="3253331"/>
        </p:xfrm>
        <a:graphic>
          <a:graphicData uri="http://schemas.openxmlformats.org/drawingml/2006/table">
            <a:tbl>
              <a:tblPr/>
              <a:tblGrid>
                <a:gridCol w="2119185">
                  <a:extLst>
                    <a:ext uri="{9D8B030D-6E8A-4147-A177-3AD203B41FA5}">
                      <a16:colId xmlns:a16="http://schemas.microsoft.com/office/drawing/2014/main" val="2735462951"/>
                    </a:ext>
                  </a:extLst>
                </a:gridCol>
                <a:gridCol w="609107">
                  <a:extLst>
                    <a:ext uri="{9D8B030D-6E8A-4147-A177-3AD203B41FA5}">
                      <a16:colId xmlns:a16="http://schemas.microsoft.com/office/drawing/2014/main" val="3872282476"/>
                    </a:ext>
                  </a:extLst>
                </a:gridCol>
                <a:gridCol w="218898">
                  <a:extLst>
                    <a:ext uri="{9D8B030D-6E8A-4147-A177-3AD203B41FA5}">
                      <a16:colId xmlns:a16="http://schemas.microsoft.com/office/drawing/2014/main" val="1633151786"/>
                    </a:ext>
                  </a:extLst>
                </a:gridCol>
                <a:gridCol w="609107">
                  <a:extLst>
                    <a:ext uri="{9D8B030D-6E8A-4147-A177-3AD203B41FA5}">
                      <a16:colId xmlns:a16="http://schemas.microsoft.com/office/drawing/2014/main" val="2802343470"/>
                    </a:ext>
                  </a:extLst>
                </a:gridCol>
                <a:gridCol w="615142">
                  <a:extLst>
                    <a:ext uri="{9D8B030D-6E8A-4147-A177-3AD203B41FA5}">
                      <a16:colId xmlns:a16="http://schemas.microsoft.com/office/drawing/2014/main" val="1770641925"/>
                    </a:ext>
                  </a:extLst>
                </a:gridCol>
                <a:gridCol w="2316187">
                  <a:extLst>
                    <a:ext uri="{9D8B030D-6E8A-4147-A177-3AD203B41FA5}">
                      <a16:colId xmlns:a16="http://schemas.microsoft.com/office/drawing/2014/main" val="3299938141"/>
                    </a:ext>
                  </a:extLst>
                </a:gridCol>
                <a:gridCol w="636141">
                  <a:extLst>
                    <a:ext uri="{9D8B030D-6E8A-4147-A177-3AD203B41FA5}">
                      <a16:colId xmlns:a16="http://schemas.microsoft.com/office/drawing/2014/main" val="1606064435"/>
                    </a:ext>
                  </a:extLst>
                </a:gridCol>
                <a:gridCol w="72008">
                  <a:extLst>
                    <a:ext uri="{9D8B030D-6E8A-4147-A177-3AD203B41FA5}">
                      <a16:colId xmlns:a16="http://schemas.microsoft.com/office/drawing/2014/main" val="316168545"/>
                    </a:ext>
                  </a:extLst>
                </a:gridCol>
                <a:gridCol w="652824">
                  <a:extLst>
                    <a:ext uri="{9D8B030D-6E8A-4147-A177-3AD203B41FA5}">
                      <a16:colId xmlns:a16="http://schemas.microsoft.com/office/drawing/2014/main" val="3074878694"/>
                    </a:ext>
                  </a:extLst>
                </a:gridCol>
              </a:tblGrid>
              <a:tr h="265373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Level 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Level 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Level 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Level 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43582969"/>
                  </a:ext>
                </a:extLst>
              </a:tr>
              <a:tr h="199029"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(1)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(1)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553886"/>
                  </a:ext>
                </a:extLst>
              </a:tr>
              <a:tr h="176283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7620420"/>
                  </a:ext>
                </a:extLst>
              </a:tr>
              <a:tr h="176283"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0756872"/>
                  </a:ext>
                </a:extLst>
              </a:tr>
              <a:tr h="189552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Vocational with no apprenticeship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0.074***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0.024*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Vocational with no apprenticeship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0.106***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-0.052***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310695"/>
                  </a:ext>
                </a:extLst>
              </a:tr>
              <a:tr h="176283"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0611201"/>
                  </a:ext>
                </a:extLst>
              </a:tr>
              <a:tr h="189552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 dirty="0">
                          <a:solidFill>
                            <a:srgbClr val="3333FF"/>
                          </a:solidFill>
                          <a:effectLst/>
                          <a:latin typeface="Calibri" panose="020F0502020204030204" pitchFamily="34" charset="0"/>
                        </a:rPr>
                        <a:t>Apprenticeship in Engineering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b="0" i="0" u="none" strike="noStrike">
                          <a:solidFill>
                            <a:srgbClr val="3333FF"/>
                          </a:solidFill>
                          <a:effectLst/>
                          <a:latin typeface="Calibri" panose="020F0502020204030204" pitchFamily="34" charset="0"/>
                        </a:rPr>
                        <a:t>0.376***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200" b="0" i="0" u="none" strike="noStrike">
                        <a:solidFill>
                          <a:srgbClr val="3333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b="0" i="0" u="none" strike="noStrike" dirty="0">
                          <a:solidFill>
                            <a:srgbClr val="3333FF"/>
                          </a:solidFill>
                          <a:effectLst/>
                          <a:latin typeface="Calibri" panose="020F0502020204030204" pitchFamily="34" charset="0"/>
                        </a:rPr>
                        <a:t>0.550***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GB" sz="1200" b="0" i="0" u="none" strike="noStrike" kern="1200" dirty="0">
                          <a:solidFill>
                            <a:srgbClr val="3333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Apprenticeship in Childcare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GB" sz="1200" b="0" i="0" u="none" strike="noStrike" kern="1200" dirty="0">
                          <a:solidFill>
                            <a:srgbClr val="3333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0.082**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GB" sz="1200" b="0" i="0" u="none" strike="noStrike" kern="1200" dirty="0">
                        <a:solidFill>
                          <a:srgbClr val="3333FF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GB" sz="1200" b="0" i="0" u="none" strike="noStrike" kern="1200" dirty="0">
                          <a:solidFill>
                            <a:srgbClr val="3333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-0.087***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729127"/>
                  </a:ext>
                </a:extLst>
              </a:tr>
              <a:tr h="176283"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0480582"/>
                  </a:ext>
                </a:extLst>
              </a:tr>
              <a:tr h="189552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 dirty="0">
                          <a:solidFill>
                            <a:srgbClr val="3333FF"/>
                          </a:solidFill>
                          <a:effectLst/>
                          <a:latin typeface="Calibri" panose="020F0502020204030204" pitchFamily="34" charset="0"/>
                        </a:rPr>
                        <a:t>Apprenticeship in Construction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b="0" i="0" u="none" strike="noStrike" dirty="0">
                          <a:solidFill>
                            <a:srgbClr val="3333FF"/>
                          </a:solidFill>
                          <a:effectLst/>
                          <a:latin typeface="Calibri" panose="020F0502020204030204" pitchFamily="34" charset="0"/>
                        </a:rPr>
                        <a:t>0.224***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200" b="0" i="0" u="none" strike="noStrike">
                        <a:solidFill>
                          <a:srgbClr val="3333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b="0" i="0" u="none" strike="noStrike" dirty="0">
                          <a:solidFill>
                            <a:srgbClr val="3333FF"/>
                          </a:solidFill>
                          <a:effectLst/>
                          <a:latin typeface="Calibri" panose="020F0502020204030204" pitchFamily="34" charset="0"/>
                        </a:rPr>
                        <a:t>0.340***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Apprenticeship in Healthcare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0.189***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0.014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5381251"/>
                  </a:ext>
                </a:extLst>
              </a:tr>
              <a:tr h="176283"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38831675"/>
                  </a:ext>
                </a:extLst>
              </a:tr>
              <a:tr h="189552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Apprenticeship in Administration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0.163***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0.206***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GB" sz="1200" b="0" i="0" u="none" strike="noStrike" kern="1200" dirty="0">
                          <a:solidFill>
                            <a:srgbClr val="3333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Apprenticeship in Administration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GB" sz="1200" b="0" i="0" u="none" strike="noStrike" kern="1200" dirty="0">
                          <a:solidFill>
                            <a:srgbClr val="3333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0.197***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GB" sz="1200" b="0" i="0" u="none" strike="noStrike" kern="1200" dirty="0">
                        <a:solidFill>
                          <a:srgbClr val="3333FF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GB" sz="1200" b="0" i="0" u="none" strike="noStrike" kern="1200" dirty="0">
                          <a:solidFill>
                            <a:srgbClr val="3333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0.174***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6692533"/>
                  </a:ext>
                </a:extLst>
              </a:tr>
              <a:tr h="176283"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59923042"/>
                  </a:ext>
                </a:extLst>
              </a:tr>
              <a:tr h="189552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 dirty="0">
                          <a:solidFill>
                            <a:srgbClr val="3333FF"/>
                          </a:solidFill>
                          <a:effectLst/>
                          <a:latin typeface="Calibri" panose="020F0502020204030204" pitchFamily="34" charset="0"/>
                        </a:rPr>
                        <a:t>Apprenticeship in Transportation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b="0" i="0" u="none" strike="noStrike" dirty="0">
                          <a:solidFill>
                            <a:srgbClr val="3333FF"/>
                          </a:solidFill>
                          <a:effectLst/>
                          <a:latin typeface="Calibri" panose="020F0502020204030204" pitchFamily="34" charset="0"/>
                        </a:rPr>
                        <a:t>0.260***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200" b="0" i="0" u="none" strike="noStrike">
                        <a:solidFill>
                          <a:srgbClr val="3333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b="0" i="0" u="none" strike="noStrike" dirty="0">
                          <a:solidFill>
                            <a:srgbClr val="3333FF"/>
                          </a:solidFill>
                          <a:effectLst/>
                          <a:latin typeface="Calibri" panose="020F0502020204030204" pitchFamily="34" charset="0"/>
                        </a:rPr>
                        <a:t>0.373***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GB" sz="1200" b="0" i="0" u="none" strike="noStrike" kern="1200" dirty="0">
                          <a:solidFill>
                            <a:srgbClr val="3333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Apprenticeship in Service enterprises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GB" sz="1200" b="0" i="0" u="none" strike="noStrike" kern="1200" dirty="0">
                          <a:solidFill>
                            <a:srgbClr val="3333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0.022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GB" sz="1200" b="0" i="0" u="none" strike="noStrike" kern="1200" dirty="0">
                        <a:solidFill>
                          <a:srgbClr val="3333FF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GB" sz="1200" b="0" i="0" u="none" strike="noStrike" kern="1200" dirty="0">
                          <a:solidFill>
                            <a:srgbClr val="3333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-0.068*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2991342"/>
                  </a:ext>
                </a:extLst>
              </a:tr>
              <a:tr h="176283"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8550043"/>
                  </a:ext>
                </a:extLst>
              </a:tr>
              <a:tr h="189552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Apprenticeship in another sector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0.192***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0.268***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Apprenticeship in another sector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0.189***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0.142***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01060088"/>
                  </a:ext>
                </a:extLst>
              </a:tr>
              <a:tr h="176283"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5863852"/>
                  </a:ext>
                </a:extLst>
              </a:tr>
              <a:tr h="189020">
                <a:tc>
                  <a:txBody>
                    <a:bodyPr/>
                    <a:lstStyle/>
                    <a:p>
                      <a:pPr algn="l" rtl="0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Average earnings academic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£19,709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</a:t>
                      </a:r>
                      <a:r>
                        <a:rPr lang="en-GB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22,464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Average earnings academic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£13,621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GB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£18,500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17554056"/>
                  </a:ext>
                </a:extLst>
              </a:tr>
            </a:tbl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1979712" y="1594798"/>
            <a:ext cx="750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Males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12679" y="1594798"/>
            <a:ext cx="9555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Females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11560" y="5537079"/>
            <a:ext cx="799764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"/>
            <a:r>
              <a:rPr lang="en-GB" sz="1000" dirty="0"/>
              <a:t>* p&lt;0.05, ** p&lt; 0.01, *** p&lt; 0.001</a:t>
            </a:r>
          </a:p>
          <a:p>
            <a:pPr fontAlgn="t"/>
            <a:r>
              <a:rPr lang="en-GB" sz="1000" dirty="0"/>
              <a:t> Notes: Yearly gross earnings in 2015 prices. Excluded top and bottom 1% of yearly earnings distribution. Regressions include the </a:t>
            </a:r>
          </a:p>
          <a:p>
            <a:pPr fontAlgn="t"/>
            <a:r>
              <a:rPr lang="en-GB" sz="1000" dirty="0"/>
              <a:t>following controls: demographic characteristics (White British, English as first language, FSM eligibility, IDACI score), prior attainment </a:t>
            </a:r>
          </a:p>
          <a:p>
            <a:pPr fontAlgn="t"/>
            <a:r>
              <a:rPr lang="en-GB" sz="1000" dirty="0"/>
              <a:t>in Key Stage 4,  prior attainment in Key stage 2 (English and Maths) and secondary schools' fixed effects. </a:t>
            </a:r>
          </a:p>
          <a:p>
            <a:endParaRPr lang="en-GB" sz="1000" dirty="0"/>
          </a:p>
        </p:txBody>
      </p:sp>
    </p:spTree>
    <p:extLst>
      <p:ext uri="{BB962C8B-B14F-4D97-AF65-F5344CB8AC3E}">
        <p14:creationId xmlns:p14="http://schemas.microsoft.com/office/powerpoint/2010/main" val="38868648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3200" dirty="0">
                <a:solidFill>
                  <a:srgbClr val="0070C0"/>
                </a:solidFill>
              </a:rPr>
              <a:t>What about male apprentices at level 3 vs male graduates?</a:t>
            </a:r>
          </a:p>
        </p:txBody>
      </p:sp>
      <p:pic>
        <p:nvPicPr>
          <p:cNvPr id="4" name="Content Placeholder 3" descr="J:\sutton_trust\Figure4_a.pn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879" y="1556792"/>
            <a:ext cx="3615656" cy="283691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J:\sutton_trust\Figure4_b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1556792"/>
            <a:ext cx="4240881" cy="2836912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683568" y="5013176"/>
            <a:ext cx="66686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If we take into account that workers are different from each other….. 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5686181"/>
            <a:ext cx="2483768" cy="10874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724338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196" y="235705"/>
            <a:ext cx="8229600" cy="1143000"/>
          </a:xfrm>
        </p:spPr>
        <p:txBody>
          <a:bodyPr>
            <a:noAutofit/>
          </a:bodyPr>
          <a:lstStyle/>
          <a:p>
            <a:r>
              <a:rPr lang="en-GB" sz="4000" dirty="0">
                <a:solidFill>
                  <a:srgbClr val="0070C0"/>
                </a:solidFill>
              </a:rPr>
              <a:t>Payoffs of apprentices and graduates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446846" y="4653136"/>
            <a:ext cx="439248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"/>
            <a:r>
              <a:rPr lang="en-GB" sz="800" dirty="0"/>
              <a:t>* p&lt;0.05, ** p&lt; 0.01, *** p&lt; 0.001</a:t>
            </a:r>
          </a:p>
          <a:p>
            <a:pPr fontAlgn="t"/>
            <a:r>
              <a:rPr lang="en-GB" sz="800" dirty="0"/>
              <a:t> Notes: Yearly gross earnings in 2015 prices. Excluded top and bottom 1% of yearly earnings distribution. Regressions include the following controls: demographic characteristics (White British, English as first language, FSM eligibility, IDACI score), prior attainment in Key Stage 4,  prior attainment in Key stage 2 (English and Maths) and secondary schools' fixed effects. </a:t>
            </a:r>
          </a:p>
          <a:p>
            <a:pPr fontAlgn="t"/>
            <a:r>
              <a:rPr lang="en-GB" sz="800" dirty="0"/>
              <a:t>We are comparing graduates and apprentices who have completed their qualification</a:t>
            </a:r>
          </a:p>
          <a:p>
            <a:endParaRPr lang="en-GB" sz="1000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5686181"/>
            <a:ext cx="2483768" cy="10874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1" name="Content Placeholder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95877563"/>
              </p:ext>
            </p:extLst>
          </p:nvPr>
        </p:nvGraphicFramePr>
        <p:xfrm>
          <a:off x="2446846" y="1493138"/>
          <a:ext cx="4737100" cy="3162300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3506044951"/>
                    </a:ext>
                  </a:extLst>
                </a:gridCol>
                <a:gridCol w="1841500">
                  <a:extLst>
                    <a:ext uri="{9D8B030D-6E8A-4147-A177-3AD203B41FA5}">
                      <a16:colId xmlns:a16="http://schemas.microsoft.com/office/drawing/2014/main" val="93917216"/>
                    </a:ext>
                  </a:extLst>
                </a:gridCol>
                <a:gridCol w="923925">
                  <a:extLst>
                    <a:ext uri="{9D8B030D-6E8A-4147-A177-3AD203B41FA5}">
                      <a16:colId xmlns:a16="http://schemas.microsoft.com/office/drawing/2014/main" val="3862629943"/>
                    </a:ext>
                  </a:extLst>
                </a:gridCol>
                <a:gridCol w="180975">
                  <a:extLst>
                    <a:ext uri="{9D8B030D-6E8A-4147-A177-3AD203B41FA5}">
                      <a16:colId xmlns:a16="http://schemas.microsoft.com/office/drawing/2014/main" val="3648934065"/>
                    </a:ext>
                  </a:extLst>
                </a:gridCol>
                <a:gridCol w="1181100">
                  <a:extLst>
                    <a:ext uri="{9D8B030D-6E8A-4147-A177-3AD203B41FA5}">
                      <a16:colId xmlns:a16="http://schemas.microsoft.com/office/drawing/2014/main" val="1927560393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Change in earnings with respect to: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0888269"/>
                  </a:ext>
                </a:extLst>
              </a:tr>
              <a:tr h="476250"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Any degree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Degree in Engineering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42847858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0124443"/>
                  </a:ext>
                </a:extLst>
              </a:tr>
              <a:tr h="1905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Level 3 apprenticeship in Engineering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0.266***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0.061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886953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82970801"/>
                  </a:ext>
                </a:extLst>
              </a:tr>
              <a:tr h="1905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Level 3 apprenticeship in Construction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0.083***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-0.150***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6627738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2751884"/>
                  </a:ext>
                </a:extLst>
              </a:tr>
              <a:tr h="1905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Level 3 apprenticeship in Administration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-0.012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-0.208***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7269517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76631729"/>
                  </a:ext>
                </a:extLst>
              </a:tr>
              <a:tr h="1905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Level 3 apprenticeship in Construction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0.062***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-0.150***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11578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9390065"/>
                  </a:ext>
                </a:extLst>
              </a:tr>
              <a:tr h="1905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Level 3 apprenticeship in another sector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0.068**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-0.129***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1126165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1213356"/>
                  </a:ext>
                </a:extLst>
              </a:tr>
              <a:tr h="1905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GB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Additional Controls: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02160954"/>
                  </a:ext>
                </a:extLst>
              </a:tr>
              <a:tr h="20002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Years of experience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Wingdings" panose="05000000000000000000" pitchFamily="2" charset="2"/>
                        </a:rPr>
                        <a:t>ü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Wingdings" panose="05000000000000000000" pitchFamily="2" charset="2"/>
                        </a:rPr>
                        <a:t>ü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509813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459999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5928"/>
            <a:ext cx="8229600" cy="810344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rgbClr val="0070C0"/>
                </a:solidFill>
              </a:rPr>
              <a:t>Conclusions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7233" y="945326"/>
            <a:ext cx="8229600" cy="5236416"/>
          </a:xfrm>
        </p:spPr>
        <p:txBody>
          <a:bodyPr>
            <a:normAutofit fontScale="92500" lnSpcReduction="10000"/>
          </a:bodyPr>
          <a:lstStyle/>
          <a:p>
            <a:r>
              <a:rPr lang="en-GB" sz="2800" dirty="0"/>
              <a:t>Our study suggests that:</a:t>
            </a:r>
          </a:p>
          <a:p>
            <a:pPr marL="0" indent="0">
              <a:buNone/>
            </a:pPr>
            <a:endParaRPr lang="en-GB" sz="2800" dirty="0"/>
          </a:p>
          <a:p>
            <a:pPr marL="914400" lvl="1" indent="-514350">
              <a:buFont typeface="+mj-lt"/>
              <a:buAutoNum type="arabicPeriod"/>
            </a:pPr>
            <a:r>
              <a:rPr lang="en-GB" sz="2400" dirty="0"/>
              <a:t>there are some payoffs associated with apprenticeships, but a lot of heterogeneity:</a:t>
            </a:r>
          </a:p>
          <a:p>
            <a:pPr lvl="2"/>
            <a:r>
              <a:rPr lang="en-GB" sz="2000" dirty="0"/>
              <a:t>according to the sector and level of education</a:t>
            </a:r>
          </a:p>
          <a:p>
            <a:pPr lvl="2"/>
            <a:r>
              <a:rPr lang="en-GB" sz="2000" dirty="0"/>
              <a:t>For males and women</a:t>
            </a:r>
          </a:p>
          <a:p>
            <a:pPr marL="857250" lvl="2" indent="0">
              <a:buNone/>
            </a:pPr>
            <a:endParaRPr lang="en-GB" sz="2000" dirty="0"/>
          </a:p>
          <a:p>
            <a:pPr marL="971550" lvl="1" indent="-514350">
              <a:buFont typeface="+mj-lt"/>
              <a:buAutoNum type="arabicPeriod"/>
            </a:pPr>
            <a:r>
              <a:rPr lang="en-GB" sz="2400" dirty="0"/>
              <a:t>Some differences in terms of who accesses an apprenticeship by SES, but this does not affect the payoffs.</a:t>
            </a:r>
          </a:p>
          <a:p>
            <a:pPr marL="457200" lvl="1" indent="0">
              <a:buNone/>
            </a:pPr>
            <a:endParaRPr lang="en-GB" sz="2400" dirty="0"/>
          </a:p>
          <a:p>
            <a:r>
              <a:rPr lang="en-GB" sz="2800" dirty="0"/>
              <a:t>More research needed </a:t>
            </a:r>
          </a:p>
          <a:p>
            <a:r>
              <a:rPr lang="en-GB" sz="2800" dirty="0"/>
              <a:t>Raises questions about how to expand apprenticeship systems in countries like the UK (and what to tell young people)</a:t>
            </a:r>
            <a:endParaRPr lang="en-GB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4346" y="5770547"/>
            <a:ext cx="2483768" cy="10874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400857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260648"/>
            <a:ext cx="8229600" cy="6264696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GB" dirty="0"/>
              <a:t>                                 </a:t>
            </a:r>
          </a:p>
          <a:p>
            <a:pPr marL="0" indent="0">
              <a:buNone/>
            </a:pPr>
            <a:r>
              <a:rPr lang="en-GB" sz="4400" dirty="0"/>
              <a:t>                    </a:t>
            </a:r>
          </a:p>
          <a:p>
            <a:pPr marL="0" indent="0" algn="ctr">
              <a:buNone/>
            </a:pPr>
            <a:r>
              <a:rPr lang="en-GB" sz="26400" dirty="0"/>
              <a:t>Thank you!!!</a:t>
            </a:r>
          </a:p>
          <a:p>
            <a:pPr marL="0" indent="0">
              <a:buNone/>
            </a:pPr>
            <a:endParaRPr lang="en-GB" sz="5400" dirty="0"/>
          </a:p>
          <a:p>
            <a:pPr marL="0" indent="0" algn="ctr">
              <a:buNone/>
            </a:pPr>
            <a:r>
              <a:rPr lang="en-GB" sz="12800" dirty="0"/>
              <a:t>Any comments are welcome (</a:t>
            </a:r>
            <a:r>
              <a:rPr lang="en-GB" sz="12800" dirty="0">
                <a:solidFill>
                  <a:srgbClr val="3333FF"/>
                </a:solidFill>
                <a:hlinkClick r:id="rId2"/>
              </a:rPr>
              <a:t>c.cavaglia@lse.ac.uk</a:t>
            </a:r>
            <a:r>
              <a:rPr lang="en-GB" sz="12800" dirty="0"/>
              <a:t>)</a:t>
            </a:r>
          </a:p>
          <a:p>
            <a:pPr marL="0" indent="0">
              <a:buNone/>
            </a:pPr>
            <a:endParaRPr lang="en-GB" sz="5400" dirty="0"/>
          </a:p>
          <a:p>
            <a:pPr marL="0" indent="0">
              <a:buNone/>
            </a:pPr>
            <a:endParaRPr lang="en-GB" sz="5400" dirty="0"/>
          </a:p>
          <a:p>
            <a:pPr marL="0" indent="0">
              <a:buNone/>
            </a:pPr>
            <a:r>
              <a:rPr lang="en-GB" sz="9600" dirty="0"/>
              <a:t>The full report can be found: </a:t>
            </a:r>
            <a:r>
              <a:rPr lang="en-GB" sz="5400" dirty="0">
                <a:hlinkClick r:id="rId3"/>
              </a:rPr>
              <a:t>http://cver.lse.ac.uk/textonly/cver/pubs/cverdp010.pdf</a:t>
            </a:r>
            <a:endParaRPr lang="en-GB" sz="5400" dirty="0"/>
          </a:p>
          <a:p>
            <a:pPr marL="0" indent="0">
              <a:buNone/>
            </a:pPr>
            <a:endParaRPr lang="en-GB" sz="5400" dirty="0"/>
          </a:p>
          <a:p>
            <a:pPr marL="0" indent="0">
              <a:buNone/>
            </a:pPr>
            <a:r>
              <a:rPr lang="en-GB" sz="9600" dirty="0"/>
              <a:t>Or here: </a:t>
            </a:r>
            <a:r>
              <a:rPr lang="en-GB" sz="5400" dirty="0">
                <a:hlinkClick r:id="rId4"/>
              </a:rPr>
              <a:t>https://www.suttontrust.com/research-paper/better-apprenticeships-quality-access-social-mobility/</a:t>
            </a:r>
            <a:endParaRPr lang="en-GB" sz="5400" dirty="0"/>
          </a:p>
          <a:p>
            <a:pPr marL="0" indent="0">
              <a:buNone/>
            </a:pPr>
            <a:r>
              <a:rPr lang="en-GB" sz="5400" dirty="0"/>
              <a:t> </a:t>
            </a:r>
          </a:p>
          <a:p>
            <a:pPr marL="0" indent="0">
              <a:buNone/>
            </a:pPr>
            <a:r>
              <a:rPr lang="en-GB" sz="9600" dirty="0"/>
              <a:t>And very soon… a related paper where we try to deal with selection in order to obtain causal estimates…Check our website for this and other interesting work on skills and education!</a:t>
            </a:r>
          </a:p>
          <a:p>
            <a:pPr marL="0" indent="0">
              <a:buNone/>
            </a:pPr>
            <a:r>
              <a:rPr lang="en-GB" sz="9600" dirty="0">
                <a:hlinkClick r:id="rId5"/>
              </a:rPr>
              <a:t>http://cver.lse.ac.uk/</a:t>
            </a:r>
            <a:endParaRPr lang="en-GB" sz="9600" dirty="0"/>
          </a:p>
          <a:p>
            <a:pPr marL="0" indent="0">
              <a:buNone/>
            </a:pPr>
            <a:r>
              <a:rPr lang="en-GB" sz="9600" dirty="0"/>
              <a:t> </a:t>
            </a:r>
            <a:r>
              <a:rPr lang="en-GB" sz="4400" dirty="0"/>
              <a:t>		</a:t>
            </a:r>
            <a:endParaRPr lang="en-GB" sz="48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5686181"/>
            <a:ext cx="2483768" cy="10874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606991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BA086F-FF27-4E48-BF91-C5B121EB6B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Extra material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A1A831-67E4-4813-ACA6-60E7BE02D1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935453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>
                <a:solidFill>
                  <a:srgbClr val="0070C0"/>
                </a:solidFill>
              </a:rPr>
              <a:t>Types of apprenticeships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0711" y="1378182"/>
            <a:ext cx="7427168" cy="198853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1807943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  <a:p>
            <a:endParaRPr lang="en-GB" dirty="0"/>
          </a:p>
        </p:txBody>
      </p:sp>
      <p:sp>
        <p:nvSpPr>
          <p:cNvPr id="6" name="Frame 5"/>
          <p:cNvSpPr/>
          <p:nvPr/>
        </p:nvSpPr>
        <p:spPr>
          <a:xfrm>
            <a:off x="569071" y="1904457"/>
            <a:ext cx="7412405" cy="616725"/>
          </a:xfrm>
          <a:prstGeom prst="frame">
            <a:avLst>
              <a:gd name="adj1" fmla="val 133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2189374"/>
              </p:ext>
            </p:extLst>
          </p:nvPr>
        </p:nvGraphicFramePr>
        <p:xfrm>
          <a:off x="650711" y="3260281"/>
          <a:ext cx="7504073" cy="2460901"/>
        </p:xfrm>
        <a:graphic>
          <a:graphicData uri="http://schemas.openxmlformats.org/drawingml/2006/table">
            <a:tbl>
              <a:tblPr/>
              <a:tblGrid>
                <a:gridCol w="1743472">
                  <a:extLst>
                    <a:ext uri="{9D8B030D-6E8A-4147-A177-3AD203B41FA5}">
                      <a16:colId xmlns:a16="http://schemas.microsoft.com/office/drawing/2014/main" val="1714038166"/>
                    </a:ext>
                  </a:extLst>
                </a:gridCol>
                <a:gridCol w="1265304">
                  <a:extLst>
                    <a:ext uri="{9D8B030D-6E8A-4147-A177-3AD203B41FA5}">
                      <a16:colId xmlns:a16="http://schemas.microsoft.com/office/drawing/2014/main" val="2205387731"/>
                    </a:ext>
                  </a:extLst>
                </a:gridCol>
                <a:gridCol w="1412431">
                  <a:extLst>
                    <a:ext uri="{9D8B030D-6E8A-4147-A177-3AD203B41FA5}">
                      <a16:colId xmlns:a16="http://schemas.microsoft.com/office/drawing/2014/main" val="2357632488"/>
                    </a:ext>
                  </a:extLst>
                </a:gridCol>
                <a:gridCol w="1655194">
                  <a:extLst>
                    <a:ext uri="{9D8B030D-6E8A-4147-A177-3AD203B41FA5}">
                      <a16:colId xmlns:a16="http://schemas.microsoft.com/office/drawing/2014/main" val="4228147482"/>
                    </a:ext>
                  </a:extLst>
                </a:gridCol>
                <a:gridCol w="1427672">
                  <a:extLst>
                    <a:ext uri="{9D8B030D-6E8A-4147-A177-3AD203B41FA5}">
                      <a16:colId xmlns:a16="http://schemas.microsoft.com/office/drawing/2014/main" val="2234698165"/>
                    </a:ext>
                  </a:extLst>
                </a:gridCol>
              </a:tblGrid>
              <a:tr h="536174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Year of GCSE exam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Level 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Level 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Level 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Level 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3152658"/>
                  </a:ext>
                </a:extLst>
              </a:tr>
              <a:tr h="274961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1600" b="1" i="0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13.43%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1600" b="1" i="0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6.07%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1600" b="1" i="0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0.00%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1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0.00%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13701193"/>
                  </a:ext>
                </a:extLst>
              </a:tr>
              <a:tr h="274961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13.50%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6.20%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0.00%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79378809"/>
                  </a:ext>
                </a:extLst>
              </a:tr>
              <a:tr h="274961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14.18%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6.41%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0.01%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49221980"/>
                  </a:ext>
                </a:extLst>
              </a:tr>
              <a:tr h="274961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15.21%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6.62%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1600" b="0" i="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0.05%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02619045"/>
                  </a:ext>
                </a:extLst>
              </a:tr>
              <a:tr h="274961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1600" b="0" i="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15.97%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7.06%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1600" b="0" i="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0.11%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12246985"/>
                  </a:ext>
                </a:extLst>
              </a:tr>
              <a:tr h="274961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1600" b="0" i="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17.35%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7.76%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0.14%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1795703"/>
                  </a:ext>
                </a:extLst>
              </a:tr>
              <a:tr h="274961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1600" b="1" i="0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18.43%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1600" b="1" i="0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8.49%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1600" b="1" i="0" u="none" strike="noStrike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0.18%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1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0.00%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4276183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49565" y="6078181"/>
            <a:ext cx="46719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1" dirty="0"/>
              <a:t>Source: English administrative data (2003-2015)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5754895"/>
            <a:ext cx="2483768" cy="10874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9149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6041</TotalTime>
  <Words>1515</Words>
  <Application>Microsoft Office PowerPoint</Application>
  <PresentationFormat>On-screen Show (4:3)</PresentationFormat>
  <Paragraphs>352</Paragraphs>
  <Slides>19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Wingdings</vt:lpstr>
      <vt:lpstr>Office Theme</vt:lpstr>
      <vt:lpstr>Apprenticeships  for Young People in England. Is there a payoff?</vt:lpstr>
      <vt:lpstr>Motivation</vt:lpstr>
      <vt:lpstr>Research question</vt:lpstr>
      <vt:lpstr>Data</vt:lpstr>
      <vt:lpstr>Sample</vt:lpstr>
      <vt:lpstr>Groups</vt:lpstr>
      <vt:lpstr>Who are the apprentices?</vt:lpstr>
      <vt:lpstr>Earnings profiles for females and males</vt:lpstr>
      <vt:lpstr>Earnings profiles for females and males</vt:lpstr>
      <vt:lpstr>The 5 most popular sectors for advanced apprenticeships</vt:lpstr>
      <vt:lpstr>Econometric analysis</vt:lpstr>
      <vt:lpstr>Earnings payoffs (age 28)</vt:lpstr>
      <vt:lpstr>Differences by sector</vt:lpstr>
      <vt:lpstr>What about male apprentices at level 3 vs male graduates?</vt:lpstr>
      <vt:lpstr>Payoffs of apprentices and graduates</vt:lpstr>
      <vt:lpstr>Conclusions</vt:lpstr>
      <vt:lpstr>PowerPoint Presentation</vt:lpstr>
      <vt:lpstr>Extra material</vt:lpstr>
      <vt:lpstr>Types of apprenticeships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Centre for Vocational Education Research: Steering Group Meeting, 13 May 2015</dc:title>
  <dc:creator>Sandra McNally</dc:creator>
  <cp:lastModifiedBy>mcollishaw</cp:lastModifiedBy>
  <cp:revision>435</cp:revision>
  <cp:lastPrinted>2017-04-25T18:06:43Z</cp:lastPrinted>
  <dcterms:created xsi:type="dcterms:W3CDTF">2015-05-08T14:57:21Z</dcterms:created>
  <dcterms:modified xsi:type="dcterms:W3CDTF">2018-04-04T09:33:51Z</dcterms:modified>
</cp:coreProperties>
</file>